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1"/>
  </p:notesMasterIdLst>
  <p:handoutMasterIdLst>
    <p:handoutMasterId r:id="rId32"/>
  </p:handoutMasterIdLst>
  <p:sldIdLst>
    <p:sldId id="269" r:id="rId5"/>
    <p:sldId id="303" r:id="rId6"/>
    <p:sldId id="290" r:id="rId7"/>
    <p:sldId id="295" r:id="rId8"/>
    <p:sldId id="260" r:id="rId9"/>
    <p:sldId id="258" r:id="rId10"/>
    <p:sldId id="277" r:id="rId11"/>
    <p:sldId id="296" r:id="rId12"/>
    <p:sldId id="273" r:id="rId13"/>
    <p:sldId id="288" r:id="rId14"/>
    <p:sldId id="287" r:id="rId15"/>
    <p:sldId id="297" r:id="rId16"/>
    <p:sldId id="276" r:id="rId17"/>
    <p:sldId id="298" r:id="rId18"/>
    <p:sldId id="275" r:id="rId19"/>
    <p:sldId id="299" r:id="rId20"/>
    <p:sldId id="278" r:id="rId21"/>
    <p:sldId id="300" r:id="rId22"/>
    <p:sldId id="274" r:id="rId23"/>
    <p:sldId id="286" r:id="rId24"/>
    <p:sldId id="301" r:id="rId25"/>
    <p:sldId id="280" r:id="rId26"/>
    <p:sldId id="302" r:id="rId27"/>
    <p:sldId id="281" r:id="rId28"/>
    <p:sldId id="291" r:id="rId29"/>
    <p:sldId id="292" r:id="rId30"/>
  </p:sldIdLst>
  <p:sldSz cx="12192000" cy="6858000"/>
  <p:notesSz cx="6669088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DE7A308-FB52-8150-C7F2-6F7ADE555EC4}" name="ODONGO Sharize" initials="OS" userId="S::OdongoS@ramsar.org::91a3bfa5-a164-4fd9-9658-2f20f66ce3e5" providerId="AD"/>
  <p188:author id="{5F39852F-CC03-07A3-4CE7-02AD8D1E6FF7}" name="Damien Gallay" initials="DG" userId="370450c06bd5ec50" providerId="Windows Live"/>
  <p188:author id="{144301E5-3F4F-6394-9555-1674D5F0C559}" name="Fabia D'Arienzo" initials="FD" userId="5690b859840e9f6e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9B1E"/>
    <a:srgbClr val="655348"/>
    <a:srgbClr val="FAF3EC"/>
    <a:srgbClr val="BE8B7A"/>
    <a:srgbClr val="5B802C"/>
    <a:srgbClr val="1A95A3"/>
    <a:srgbClr val="BBD578"/>
    <a:srgbClr val="DCC7A6"/>
    <a:srgbClr val="2EBAC9"/>
    <a:srgbClr val="EC9F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26"/>
    <p:restoredTop sz="96327"/>
  </p:normalViewPr>
  <p:slideViewPr>
    <p:cSldViewPr snapToGrid="0" snapToObjects="1">
      <p:cViewPr varScale="1">
        <p:scale>
          <a:sx n="119" d="100"/>
          <a:sy n="119" d="100"/>
        </p:scale>
        <p:origin x="70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89" d="100"/>
          <a:sy n="89" d="100"/>
        </p:scale>
        <p:origin x="4536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574596-8B82-45C7-AE93-3297CC69F311}" type="datetimeFigureOut">
              <a:rPr lang="en-GB" smtClean="0"/>
              <a:t>27/11/2023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96DD2-4C87-4760-B016-D0012F25AADC}" type="slidenum">
              <a:rPr lang="en-GB" smtClean="0"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3874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7E0069-CD8C-49B5-B697-CD758BB017E2}" type="datetimeFigureOut">
              <a:rPr lang="en-US" smtClean="0"/>
              <a:t>11/27/23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776788"/>
            <a:ext cx="5335588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2AA709-0045-4154-ACF6-54C4A8ABBED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865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AA709-0045-4154-ACF6-54C4A8ABBED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6991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AA709-0045-4154-ACF6-54C4A8ABBED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672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AA709-0045-4154-ACF6-54C4A8ABBED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6389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AA709-0045-4154-ACF6-54C4A8ABBED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7462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AA709-0045-4154-ACF6-54C4A8ABBED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6482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AA709-0045-4154-ACF6-54C4A8ABBED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9228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AA709-0045-4154-ACF6-54C4A8ABBEDC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8786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AA709-0045-4154-ACF6-54C4A8ABBEDC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3242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AA709-0045-4154-ACF6-54C4A8ABBEDC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379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AA709-0045-4154-ACF6-54C4A8ABBED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471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AA709-0045-4154-ACF6-54C4A8ABBED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26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AA709-0045-4154-ACF6-54C4A8ABBED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618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AA709-0045-4154-ACF6-54C4A8ABBED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124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AA709-0045-4154-ACF6-54C4A8ABBED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3110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AA709-0045-4154-ACF6-54C4A8ABBED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3782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AA709-0045-4154-ACF6-54C4A8ABBED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1935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AA709-0045-4154-ACF6-54C4A8ABBED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598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38977AB-BACC-FF2C-3BDC-81CAD9C2D64A}"/>
              </a:ext>
            </a:extLst>
          </p:cNvPr>
          <p:cNvSpPr/>
          <p:nvPr userDrawn="1"/>
        </p:nvSpPr>
        <p:spPr>
          <a:xfrm>
            <a:off x="-1" y="0"/>
            <a:ext cx="12191999" cy="1219200"/>
          </a:xfrm>
          <a:prstGeom prst="rect">
            <a:avLst/>
          </a:prstGeom>
          <a:solidFill>
            <a:srgbClr val="BE8B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F92E7CD-4CBB-2B47-3EB9-3EEEEF5679B4}"/>
              </a:ext>
            </a:extLst>
          </p:cNvPr>
          <p:cNvSpPr/>
          <p:nvPr userDrawn="1"/>
        </p:nvSpPr>
        <p:spPr>
          <a:xfrm>
            <a:off x="-1" y="1219200"/>
            <a:ext cx="12191999" cy="5638800"/>
          </a:xfrm>
          <a:prstGeom prst="rect">
            <a:avLst/>
          </a:prstGeom>
          <a:solidFill>
            <a:srgbClr val="FAF3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67498A2-CFC8-0346-BD5B-502878AB30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0DAD4DB-0AF2-8F4F-8700-6E24D6B9F5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FEE2FC-6D3B-C141-95E1-B69FB014F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4C09-88F4-D14E-ABCD-B2D4AC3DE463}" type="datetimeFigureOut">
              <a:rPr lang="fr-FR" smtClean="0"/>
              <a:t>27/11/2023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FC7DD75-6429-B042-996A-350089A4A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652B2A2-5F38-934B-98F5-DB464E13F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1597" y="6356349"/>
            <a:ext cx="2743200" cy="365125"/>
          </a:xfrm>
        </p:spPr>
        <p:txBody>
          <a:bodyPr/>
          <a:lstStyle>
            <a:lvl1pPr>
              <a:defRPr>
                <a:solidFill>
                  <a:srgbClr val="655348"/>
                </a:solidFill>
              </a:defRPr>
            </a:lvl1pPr>
          </a:lstStyle>
          <a:p>
            <a:fld id="{CB6EC6E6-8E21-2F47-B487-0542D24FCF4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0C6B283-A9C2-0F80-3331-2EFBF6E46B94}"/>
              </a:ext>
            </a:extLst>
          </p:cNvPr>
          <p:cNvSpPr/>
          <p:nvPr userDrawn="1"/>
        </p:nvSpPr>
        <p:spPr>
          <a:xfrm>
            <a:off x="0" y="1219200"/>
            <a:ext cx="289367" cy="5638800"/>
          </a:xfrm>
          <a:prstGeom prst="rect">
            <a:avLst/>
          </a:prstGeom>
          <a:solidFill>
            <a:srgbClr val="AD9B1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ECD770A-A47E-6675-6986-115080ECD13E}"/>
              </a:ext>
            </a:extLst>
          </p:cNvPr>
          <p:cNvSpPr/>
          <p:nvPr userDrawn="1"/>
        </p:nvSpPr>
        <p:spPr>
          <a:xfrm>
            <a:off x="0" y="0"/>
            <a:ext cx="289367" cy="1219200"/>
          </a:xfrm>
          <a:prstGeom prst="rect">
            <a:avLst/>
          </a:prstGeom>
          <a:solidFill>
            <a:srgbClr val="6553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0" name="Image 9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7F7EA5C3-BB33-ACB5-33FE-C3630FFA95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92100" y="219673"/>
            <a:ext cx="2562697" cy="71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739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1C4BE8-5DFC-8E41-87EA-450BDD215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B75F4B5-0F02-B449-A18D-243C10FCF8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F68447C-6C86-594B-ACED-68CFB861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4C09-88F4-D14E-ABCD-B2D4AC3DE463}" type="datetimeFigureOut">
              <a:rPr lang="fr-FR" smtClean="0"/>
              <a:t>27/11/2023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0B510E2-23C4-8C4C-A3D3-4C903594B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6CE604E-ECC8-B645-B17F-0B043CE91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EC6E6-8E21-2F47-B487-0542D24FCF4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58444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8D9DA02-45D3-6D47-AD8A-A12D3DE8C9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1E47113-8550-BD42-B0C3-747C10613A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292BA57-C1F3-2E4D-A626-F697B1BB0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4C09-88F4-D14E-ABCD-B2D4AC3DE463}" type="datetimeFigureOut">
              <a:rPr lang="fr-FR" smtClean="0"/>
              <a:t>27/11/2023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2C181B2-B853-8541-A1AA-35ACC922A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7C87F8-9989-AC41-9806-89BAC09EC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EC6E6-8E21-2F47-B487-0542D24FCF4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80831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27BB0D0-4FED-83C2-C574-DFB0D92F5002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AF3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0C12B5D-E432-F44D-8CDE-EEF74C4A01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C547A01-7E47-A440-9C4B-EEA6DD3B8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4C09-88F4-D14E-ABCD-B2D4AC3DE463}" type="datetimeFigureOut">
              <a:rPr lang="fr-FR" smtClean="0"/>
              <a:t>27/11/2023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1D30B02-302A-1647-A8F9-80E6CF931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F67E485-A321-7A28-FAB0-588257D16B68}"/>
              </a:ext>
            </a:extLst>
          </p:cNvPr>
          <p:cNvSpPr/>
          <p:nvPr userDrawn="1"/>
        </p:nvSpPr>
        <p:spPr>
          <a:xfrm>
            <a:off x="-1" y="0"/>
            <a:ext cx="12191999" cy="1219200"/>
          </a:xfrm>
          <a:prstGeom prst="rect">
            <a:avLst/>
          </a:prstGeom>
          <a:solidFill>
            <a:srgbClr val="BE8B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93B6579-0F65-2942-A3BE-6628BA86F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0336" y="6334919"/>
            <a:ext cx="2743200" cy="365125"/>
          </a:xfrm>
        </p:spPr>
        <p:txBody>
          <a:bodyPr/>
          <a:lstStyle>
            <a:lvl1pPr>
              <a:defRPr>
                <a:solidFill>
                  <a:srgbClr val="655348"/>
                </a:solidFill>
              </a:defRPr>
            </a:lvl1pPr>
          </a:lstStyle>
          <a:p>
            <a:fld id="{CB6EC6E6-8E21-2F47-B487-0542D24FCF4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E575B32-0D98-224D-90DD-110BC41FA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>
            <a:normAutofit/>
          </a:bodyPr>
          <a:lstStyle>
            <a:lvl1pPr>
              <a:defRPr sz="3600" b="1" i="0">
                <a:solidFill>
                  <a:srgbClr val="FAF3E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pic>
        <p:nvPicPr>
          <p:cNvPr id="9" name="Image 8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0E2B80F9-0AE0-43A2-8313-D7686021CB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92100" y="219673"/>
            <a:ext cx="2562697" cy="71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834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5D9283-E6FA-8D4E-A10D-2CDC93F6C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1D7BF3A-4B1C-EC44-9F64-9C49F6D1AE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6C00F9A-66D6-C54F-9C3A-12E5BBDE2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4C09-88F4-D14E-ABCD-B2D4AC3DE463}" type="datetimeFigureOut">
              <a:rPr lang="fr-FR" smtClean="0"/>
              <a:t>27/11/2023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BCBA275-A511-404F-BE93-30D20B609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6D64366-48FE-4147-B070-D5FABFB93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EC6E6-8E21-2F47-B487-0542D24FCF4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16222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AC6511-5E4A-5F4B-9715-1DE48D7F7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2D29FD7-CA2E-3E48-AF83-D318F8D227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9FEFC40-6534-D047-8C64-F247D5F869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91F3782-25CF-FA45-B51E-C25DF1CD0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4C09-88F4-D14E-ABCD-B2D4AC3DE463}" type="datetimeFigureOut">
              <a:rPr lang="fr-FR" smtClean="0"/>
              <a:t>27/11/2023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F290333-0751-1444-867D-A74B803D0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56484E4-A5AB-1F4F-B744-89A87F529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EC6E6-8E21-2F47-B487-0542D24FCF4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3003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848A66-6690-1147-A8A1-7FBBB5DB6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8E3C590-5F27-8342-B769-859582959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5EB28EE-2D13-E740-9643-2AB107AB0E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8C9B013-FC6C-B541-A9FC-9AB1A94CC0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0C2997C-ABD5-D14A-98E5-F12C96D22E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1549385-E0AB-6F4E-9082-CBAEC42D6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4C09-88F4-D14E-ABCD-B2D4AC3DE463}" type="datetimeFigureOut">
              <a:rPr lang="fr-FR" smtClean="0"/>
              <a:t>27/11/2023</a:t>
            </a:fld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1A14F6E-F352-604B-B227-89102C29A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CF3EB2F-48BE-344D-B548-702DDDDC2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EC6E6-8E21-2F47-B487-0542D24FCF4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43938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EBF559-C942-B34E-81C2-1586C8B7C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7B81820-AD3D-F24E-A78B-B762AB772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4C09-88F4-D14E-ABCD-B2D4AC3DE463}" type="datetimeFigureOut">
              <a:rPr lang="fr-FR" smtClean="0"/>
              <a:t>27/11/2023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6488838-797C-1C43-8C1A-EC135826D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B919985-9E75-5E4C-97EB-8256C1C3C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EC6E6-8E21-2F47-B487-0542D24FCF4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98598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70C8227-3EF1-AB4B-B7B7-D44899E6E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4C09-88F4-D14E-ABCD-B2D4AC3DE463}" type="datetimeFigureOut">
              <a:rPr lang="fr-FR" smtClean="0"/>
              <a:t>27/11/2023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5956805-3BC2-0243-9725-E7DBEEEF8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E0692C-093D-E943-A3A0-D9C594C4A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EC6E6-8E21-2F47-B487-0542D24FCF4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7811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E12D81-8CF0-2946-8003-51F9A5606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8762F7D-F0FE-E241-8317-4F3C8E945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44242F5-C59D-C44A-B79C-80049C9F92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3321E87-1087-0A49-BFE5-69AD450F9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4C09-88F4-D14E-ABCD-B2D4AC3DE463}" type="datetimeFigureOut">
              <a:rPr lang="fr-FR" smtClean="0"/>
              <a:t>27/11/2023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933C075-3762-F64A-A4B7-E5474D5F1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58805FF-5D29-7943-BE04-8D48CB8E1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EC6E6-8E21-2F47-B487-0542D24FCF4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12858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5B0917-6DBB-A449-97EA-E1FF1FFB5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37B443A-8D29-1942-A217-E87ACBA0AA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C4E86E4-8C92-154C-9B1C-FACD659F5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D98C98A-E238-5B44-8DB8-E22C2CE0A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4C09-88F4-D14E-ABCD-B2D4AC3DE463}" type="datetimeFigureOut">
              <a:rPr lang="fr-FR" smtClean="0"/>
              <a:t>27/11/2023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C2FA8A5-23EC-024F-953B-9D8D5261E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94DE844-5836-9D44-B1C3-89974B858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EC6E6-8E21-2F47-B487-0542D24FCF4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62141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F240250-3F44-4846-B50C-5DC94B274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6000FF6-0F15-2E45-9044-120B6B643F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2814CE7-5C6F-374A-8ABF-1DEC5245B5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04C09-88F4-D14E-ABCD-B2D4AC3DE463}" type="datetimeFigureOut">
              <a:rPr lang="fr-FR" smtClean="0"/>
              <a:t>27/11/2023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BE1BEB-7C57-8745-A700-2FA7E89F6C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F6D73EF-A9EC-094E-980B-D201E21F12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EC6E6-8E21-2F47-B487-0542D24FCF4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5879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AB418CD-DBA1-43E4-E59E-8DDE45ECF2F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F3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CC0E2E-A024-1FEC-9A68-4A6C07281E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1890" y="5956590"/>
            <a:ext cx="12192000" cy="424011"/>
          </a:xfrm>
        </p:spPr>
        <p:txBody>
          <a:bodyPr>
            <a:normAutofit/>
          </a:bodyPr>
          <a:lstStyle/>
          <a:p>
            <a:pPr algn="l"/>
            <a:r>
              <a:rPr lang="en-US" sz="2000" b="1" kern="100" spc="300" dirty="0">
                <a:solidFill>
                  <a:srgbClr val="BE8B7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PRENDRE SOIN – PROTEGER – SOUTENIR</a:t>
            </a:r>
            <a:endParaRPr lang="en-US" sz="2000" spc="300" dirty="0">
              <a:solidFill>
                <a:srgbClr val="BE8B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 descr="Une image contenant carte&#10;&#10;Description générée automatiquement">
            <a:extLst>
              <a:ext uri="{FF2B5EF4-FFF2-40B4-BE49-F238E27FC236}">
                <a16:creationId xmlns:a16="http://schemas.microsoft.com/office/drawing/2014/main" id="{2110BDE9-9CD5-124E-F1CE-E7665B60C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105" y="-48858"/>
            <a:ext cx="7198895" cy="7198895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3D1C43CD-F747-B49C-FA75-3FFD9B8D66EB}"/>
              </a:ext>
            </a:extLst>
          </p:cNvPr>
          <p:cNvSpPr txBox="1"/>
          <p:nvPr/>
        </p:nvSpPr>
        <p:spPr>
          <a:xfrm>
            <a:off x="271890" y="3376916"/>
            <a:ext cx="6687244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640"/>
              </a:lnSpc>
              <a:spcAft>
                <a:spcPts val="1200"/>
              </a:spcAft>
            </a:pPr>
            <a:r>
              <a:rPr lang="fr-CH" sz="4200" b="1" dirty="0">
                <a:solidFill>
                  <a:srgbClr val="AD9B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 vies entrelacées</a:t>
            </a:r>
          </a:p>
          <a:p>
            <a:pPr>
              <a:lnSpc>
                <a:spcPts val="4640"/>
              </a:lnSpc>
              <a:spcAft>
                <a:spcPts val="1200"/>
              </a:spcAft>
            </a:pPr>
            <a:r>
              <a:rPr lang="fr-CH" sz="4200" b="1" dirty="0">
                <a:solidFill>
                  <a:srgbClr val="AD9B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Les zones humides</a:t>
            </a:r>
            <a:br>
              <a:rPr lang="fr-CH" sz="4200" b="1" dirty="0">
                <a:solidFill>
                  <a:srgbClr val="AD9B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4200" b="1" dirty="0">
                <a:solidFill>
                  <a:srgbClr val="AD9B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et les humains</a:t>
            </a:r>
            <a:endParaRPr lang="fr-FR" sz="4200" b="1" dirty="0">
              <a:solidFill>
                <a:srgbClr val="AD9B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 descr="Une image contenant texte, Police, crâne, conception&#10;&#10;Description générée automatiquement">
            <a:extLst>
              <a:ext uri="{FF2B5EF4-FFF2-40B4-BE49-F238E27FC236}">
                <a16:creationId xmlns:a16="http://schemas.microsoft.com/office/drawing/2014/main" id="{476773FE-A9D0-C4A4-C15B-EBC4D8C339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53" y="170507"/>
            <a:ext cx="5337360" cy="2001510"/>
          </a:xfrm>
          <a:prstGeom prst="rect">
            <a:avLst/>
          </a:prstGeom>
        </p:spPr>
      </p:pic>
      <p:pic>
        <p:nvPicPr>
          <p:cNvPr id="9" name="Image 8" descr="Une image contenant texte, Police, Graphique, graphisme&#10;&#10;Description générée automatiquement">
            <a:extLst>
              <a:ext uri="{FF2B5EF4-FFF2-40B4-BE49-F238E27FC236}">
                <a16:creationId xmlns:a16="http://schemas.microsoft.com/office/drawing/2014/main" id="{A8401AFE-30F4-1A36-03AF-7B760F433E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75733" y="5841402"/>
            <a:ext cx="609232" cy="860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911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7650E87-1659-4815-8205-3448FF164EC2}"/>
              </a:ext>
            </a:extLst>
          </p:cNvPr>
          <p:cNvSpPr>
            <a:spLocks noGrp="1"/>
          </p:cNvSpPr>
          <p:nvPr/>
        </p:nvSpPr>
        <p:spPr>
          <a:xfrm>
            <a:off x="382974" y="1454644"/>
            <a:ext cx="9154566" cy="4880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zones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humides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offrent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services qui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améliorent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nombreux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déterminants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santé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2">
              <a:lnSpc>
                <a:spcPct val="107000"/>
              </a:lnSpc>
              <a:spcBef>
                <a:spcPts val="0"/>
              </a:spcBef>
            </a:pP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Eau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propre</a:t>
            </a:r>
          </a:p>
          <a:p>
            <a:pPr lvl="2">
              <a:lnSpc>
                <a:spcPct val="107000"/>
              </a:lnSpc>
              <a:spcBef>
                <a:spcPts val="0"/>
              </a:spcBef>
            </a:pP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Sécurité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alimentaire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variété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aliments</a:t>
            </a:r>
          </a:p>
          <a:p>
            <a:pPr lvl="2">
              <a:lnSpc>
                <a:spcPct val="107000"/>
              </a:lnSpc>
              <a:spcBef>
                <a:spcPts val="0"/>
              </a:spcBef>
            </a:pP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</a:t>
            </a:r>
            <a:endParaRPr lang="en-US" sz="19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07000"/>
              </a:lnSpc>
              <a:spcBef>
                <a:spcPts val="0"/>
              </a:spcBef>
            </a:pP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Médicaments</a:t>
            </a:r>
            <a:endParaRPr lang="en-US" sz="19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07000"/>
              </a:lnSpc>
              <a:spcBef>
                <a:spcPts val="0"/>
              </a:spcBef>
            </a:pP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Stabilisation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climat</a:t>
            </a:r>
            <a:endParaRPr lang="en-US" sz="19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Protection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contre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les conditions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météorologiques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extrêmes</a:t>
            </a:r>
            <a:endParaRPr lang="en-US" sz="19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zones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humides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saines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sont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essentielles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notre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santé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écologique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2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meilleure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gestion des zones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humides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planète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peut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contribuer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fournir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l’eau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potable,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réduisant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ainsi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considérablement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les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problèmes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santé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la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mortalité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infantile.</a:t>
            </a:r>
          </a:p>
          <a:p>
            <a:pPr lvl="3">
              <a:lnSpc>
                <a:spcPct val="110000"/>
              </a:lnSpc>
              <a:spcBef>
                <a:spcPts val="0"/>
              </a:spcBef>
            </a:pP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 milliards de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personnes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sont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privées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d’eau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potable.</a:t>
            </a:r>
          </a:p>
          <a:p>
            <a:pPr lvl="3">
              <a:lnSpc>
                <a:spcPct val="110000"/>
              </a:lnSpc>
              <a:spcBef>
                <a:spcPts val="0"/>
              </a:spcBef>
            </a:pP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485 000 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personnes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meurent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chaque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année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3">
              <a:lnSpc>
                <a:spcPct val="110000"/>
              </a:lnSpc>
              <a:spcBef>
                <a:spcPts val="0"/>
              </a:spcBef>
            </a:pPr>
            <a:endParaRPr lang="en-US" sz="16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7000"/>
              </a:lnSpc>
              <a:spcBef>
                <a:spcPts val="0"/>
              </a:spcBef>
            </a:pPr>
            <a:endParaRPr lang="en-US" sz="1700" dirty="0">
              <a:solidFill>
                <a:srgbClr val="655348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" name="Image 2" descr="Une image contenant silhouette, art&#10;&#10;Description générée automatiquement">
            <a:extLst>
              <a:ext uri="{FF2B5EF4-FFF2-40B4-BE49-F238E27FC236}">
                <a16:creationId xmlns:a16="http://schemas.microsoft.com/office/drawing/2014/main" id="{164DD7DF-AE27-E235-2F84-0CD345E4D64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9415370" y="3689873"/>
            <a:ext cx="2612020" cy="33358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88C5F1-7B48-82A2-5A3F-84E7E08F7D8D}"/>
              </a:ext>
            </a:extLst>
          </p:cNvPr>
          <p:cNvSpPr>
            <a:spLocks noGrp="1"/>
          </p:cNvSpPr>
          <p:nvPr/>
        </p:nvSpPr>
        <p:spPr>
          <a:xfrm>
            <a:off x="838200" y="370492"/>
            <a:ext cx="10515600" cy="998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Des zones </a:t>
            </a:r>
            <a:r>
              <a:rPr lang="en-US" sz="3600" b="1" dirty="0" err="1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humides</a:t>
            </a: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 saines </a:t>
            </a:r>
            <a:r>
              <a:rPr lang="en-US" sz="3600" b="1" dirty="0" err="1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favorisent</a:t>
            </a: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 </a:t>
            </a:r>
            <a:b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</a:b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la </a:t>
            </a:r>
            <a:r>
              <a:rPr lang="en-US" sz="3600" b="1" dirty="0" err="1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santé</a:t>
            </a: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humaine</a:t>
            </a: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. </a:t>
            </a:r>
          </a:p>
          <a:p>
            <a:endParaRPr lang="en-US" sz="3600" b="1" dirty="0">
              <a:solidFill>
                <a:srgbClr val="FAF3EC"/>
              </a:solidFill>
              <a:effectLst/>
              <a:latin typeface="Arial" panose="020B0604020202020204" pitchFamily="34" charset="0"/>
              <a:ea typeface="DINPro-Regular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741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7650E87-1659-4815-8205-3448FF164EC2}"/>
              </a:ext>
            </a:extLst>
          </p:cNvPr>
          <p:cNvSpPr>
            <a:spLocks noGrp="1"/>
          </p:cNvSpPr>
          <p:nvPr/>
        </p:nvSpPr>
        <p:spPr>
          <a:xfrm>
            <a:off x="342204" y="1682839"/>
            <a:ext cx="8760854" cy="34174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100" dirty="0">
                <a:solidFill>
                  <a:srgbClr val="AD9B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 </a:t>
            </a:r>
            <a:r>
              <a:rPr lang="en-US" sz="2100" dirty="0" err="1">
                <a:solidFill>
                  <a:srgbClr val="AD9B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recherches</a:t>
            </a:r>
            <a:r>
              <a:rPr lang="en-US" sz="2100" dirty="0">
                <a:solidFill>
                  <a:srgbClr val="AD9B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montrent</a:t>
            </a:r>
            <a:r>
              <a:rPr lang="en-US" sz="2100" dirty="0">
                <a:solidFill>
                  <a:srgbClr val="AD9B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que les </a:t>
            </a:r>
            <a:r>
              <a:rPr lang="en-US" sz="2100" dirty="0" err="1">
                <a:solidFill>
                  <a:srgbClr val="AD9B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paysages</a:t>
            </a:r>
            <a:r>
              <a:rPr lang="en-US" sz="2100" dirty="0">
                <a:solidFill>
                  <a:srgbClr val="AD9B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zones </a:t>
            </a:r>
            <a:r>
              <a:rPr lang="en-US" sz="2100" dirty="0" err="1">
                <a:solidFill>
                  <a:srgbClr val="AD9B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humides</a:t>
            </a:r>
            <a:r>
              <a:rPr lang="en-US" sz="2100" dirty="0">
                <a:solidFill>
                  <a:srgbClr val="AD9B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ont</a:t>
            </a:r>
            <a:r>
              <a:rPr lang="en-US" sz="2100" dirty="0">
                <a:solidFill>
                  <a:srgbClr val="AD9B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un impact </a:t>
            </a:r>
            <a:r>
              <a:rPr lang="en-US" sz="2100" dirty="0" err="1">
                <a:solidFill>
                  <a:srgbClr val="AD9B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positif</a:t>
            </a:r>
            <a:r>
              <a:rPr lang="en-US" sz="2100" dirty="0">
                <a:solidFill>
                  <a:srgbClr val="AD9B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sur le bien-</a:t>
            </a:r>
            <a:r>
              <a:rPr lang="en-US" sz="2100" dirty="0" err="1">
                <a:solidFill>
                  <a:srgbClr val="AD9B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être</a:t>
            </a:r>
            <a:r>
              <a:rPr lang="en-US" sz="2100" dirty="0">
                <a:solidFill>
                  <a:srgbClr val="AD9B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mental.</a:t>
            </a:r>
          </a:p>
          <a:p>
            <a:pPr lvl="2">
              <a:lnSpc>
                <a:spcPct val="107000"/>
              </a:lnSpc>
              <a:spcBef>
                <a:spcPts val="0"/>
              </a:spcBef>
            </a:pP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lien avec la nature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qu’offrent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les zones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humides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favorise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pleine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conscience et un sentiment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d’équilibre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émotionnel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contribuant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ainsi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l’amélioration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santé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mentale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du bien-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être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14400" lvl="2" indent="0">
              <a:lnSpc>
                <a:spcPct val="107000"/>
              </a:lnSpc>
              <a:spcBef>
                <a:spcPts val="0"/>
              </a:spcBef>
              <a:buNone/>
            </a:pPr>
            <a:endParaRPr lang="en-US" sz="21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7000"/>
              </a:lnSpc>
              <a:spcBef>
                <a:spcPts val="0"/>
              </a:spcBef>
            </a:pP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zones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humides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offrent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possibilités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loisirs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notamment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pêche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les sports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nautiques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la natation,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qui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permet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aux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personnes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se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détendre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de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gérer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leur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stress.</a:t>
            </a:r>
          </a:p>
          <a:p>
            <a:pPr lvl="1">
              <a:lnSpc>
                <a:spcPct val="107000"/>
              </a:lnSpc>
              <a:spcBef>
                <a:spcPts val="0"/>
              </a:spcBef>
            </a:pPr>
            <a:endParaRPr lang="en-US" sz="2100" dirty="0">
              <a:solidFill>
                <a:srgbClr val="AD9B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7000"/>
              </a:lnSpc>
              <a:spcBef>
                <a:spcPts val="0"/>
              </a:spcBef>
            </a:pPr>
            <a:endParaRPr lang="en-US" sz="2100" dirty="0">
              <a:solidFill>
                <a:srgbClr val="655348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" name="Image 2" descr="Une image contenant art, illustration&#10;&#10;Description générée automatiquement">
            <a:extLst>
              <a:ext uri="{FF2B5EF4-FFF2-40B4-BE49-F238E27FC236}">
                <a16:creationId xmlns:a16="http://schemas.microsoft.com/office/drawing/2014/main" id="{8C389F6A-D509-EE62-236E-798598BDD09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8475260" y="3466449"/>
            <a:ext cx="3716740" cy="3754094"/>
          </a:xfrm>
          <a:prstGeom prst="rect">
            <a:avLst/>
          </a:prstGeom>
        </p:spPr>
      </p:pic>
      <p:pic>
        <p:nvPicPr>
          <p:cNvPr id="6" name="Image 5" descr="Une image contenant oiseau, silhouette, art&#10;&#10;Description générée automatiquement">
            <a:extLst>
              <a:ext uri="{FF2B5EF4-FFF2-40B4-BE49-F238E27FC236}">
                <a16:creationId xmlns:a16="http://schemas.microsoft.com/office/drawing/2014/main" id="{1BEC4DAF-476D-3C25-6B31-8819D34C4D8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0000"/>
          </a:blip>
          <a:stretch>
            <a:fillRect/>
          </a:stretch>
        </p:blipFill>
        <p:spPr>
          <a:xfrm>
            <a:off x="9717206" y="1682838"/>
            <a:ext cx="1141480" cy="11924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6282FC-D72E-BFAF-4E72-75ADF9DF983D}"/>
              </a:ext>
            </a:extLst>
          </p:cNvPr>
          <p:cNvSpPr>
            <a:spLocks noGrp="1"/>
          </p:cNvSpPr>
          <p:nvPr/>
        </p:nvSpPr>
        <p:spPr>
          <a:xfrm>
            <a:off x="838200" y="370492"/>
            <a:ext cx="10515600" cy="998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Des zones </a:t>
            </a:r>
            <a:r>
              <a:rPr lang="en-US" sz="3600" b="1" dirty="0" err="1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humides</a:t>
            </a: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 saines </a:t>
            </a:r>
            <a:r>
              <a:rPr lang="en-US" sz="3600" b="1" dirty="0" err="1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favorisent</a:t>
            </a: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 </a:t>
            </a:r>
            <a:b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</a:b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la </a:t>
            </a:r>
            <a:r>
              <a:rPr lang="en-US" sz="3600" b="1" dirty="0" err="1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santé</a:t>
            </a: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humaine</a:t>
            </a: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. </a:t>
            </a:r>
          </a:p>
          <a:p>
            <a:endParaRPr lang="en-US" sz="3600" b="1" dirty="0">
              <a:solidFill>
                <a:srgbClr val="FAF3EC"/>
              </a:solidFill>
              <a:effectLst/>
              <a:latin typeface="Arial" panose="020B0604020202020204" pitchFamily="34" charset="0"/>
              <a:ea typeface="DINPro-Regular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30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6BAB7D87-E5B0-4A5B-BDF0-5660A25EA0C3}"/>
              </a:ext>
            </a:extLst>
          </p:cNvPr>
          <p:cNvSpPr>
            <a:spLocks noGrp="1"/>
          </p:cNvSpPr>
          <p:nvPr/>
        </p:nvSpPr>
        <p:spPr>
          <a:xfrm>
            <a:off x="837015" y="367997"/>
            <a:ext cx="10890836" cy="998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La </a:t>
            </a:r>
            <a:r>
              <a:rPr lang="en-US" sz="3600" b="1" dirty="0" err="1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biodiversité</a:t>
            </a: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 des zones </a:t>
            </a:r>
            <a:r>
              <a:rPr lang="en-US" sz="3600" b="1" dirty="0" err="1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humides</a:t>
            </a: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 </a:t>
            </a:r>
            <a:b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</a:br>
            <a:r>
              <a:rPr lang="en-US" sz="3600" b="1" dirty="0" err="1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améliore</a:t>
            </a: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 le bien-</a:t>
            </a:r>
            <a:r>
              <a:rPr lang="en-US" sz="3600" b="1" dirty="0" err="1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être</a:t>
            </a: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humain</a:t>
            </a: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.</a:t>
            </a:r>
          </a:p>
          <a:p>
            <a:endParaRPr lang="en-US" sz="3600" b="1" dirty="0">
              <a:solidFill>
                <a:srgbClr val="FAF3EC"/>
              </a:solidFill>
              <a:effectLst/>
              <a:latin typeface="Arial" panose="020B0604020202020204" pitchFamily="34" charset="0"/>
              <a:ea typeface="DINPro-Regular"/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0DADD30-5BA8-FFFE-E2EC-AE80F70B90EF}"/>
              </a:ext>
            </a:extLst>
          </p:cNvPr>
          <p:cNvSpPr>
            <a:spLocks noGrp="1"/>
          </p:cNvSpPr>
          <p:nvPr/>
        </p:nvSpPr>
        <p:spPr>
          <a:xfrm>
            <a:off x="700535" y="1435859"/>
            <a:ext cx="10790930" cy="64000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zones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humides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tant que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réservoirs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vitaux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biodiversité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sont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pleines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vie.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Chaque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type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d’écosystème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contribue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manière unique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biodiversité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globale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planète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abritant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plantes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des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animaux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spécialement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adaptés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conditions de vie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particulières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zones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humides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constituent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l’un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habitats les plus riches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biodiversité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 monde,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abritent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nombreuses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espèces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menacées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offrent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 lieu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d’approvisionnement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vital pour les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espèces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d’eau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douce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40 % des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espèces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végétales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animales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planète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vivent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reproduisent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dans les zones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humides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notamment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:</a:t>
            </a:r>
          </a:p>
          <a:p>
            <a:pPr lvl="2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100 000 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espèces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d’eau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douce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avec 200 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nouvelles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espèces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découvertes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chaque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année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2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30 % de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toutes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les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espèces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poissons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connues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2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nombreuses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espèces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endémiques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 se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trouvent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dans des zones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humides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spécifiques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rivières et les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ruisseaux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transportent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les riches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éléments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nutritifs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présents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dans les zones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humides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pour alimenter la plus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grande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chaîne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alimentaire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Image 2" descr="Une image contenant oiseau, oiseau aquatique, bec, plume&#10;&#10;Description générée automatiquement">
            <a:extLst>
              <a:ext uri="{FF2B5EF4-FFF2-40B4-BE49-F238E27FC236}">
                <a16:creationId xmlns:a16="http://schemas.microsoft.com/office/drawing/2014/main" id="{76D6A4A4-7667-C31F-F512-ACA1A64566F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10559653" y="3767275"/>
            <a:ext cx="1710214" cy="2722728"/>
          </a:xfrm>
          <a:prstGeom prst="rect">
            <a:avLst/>
          </a:prstGeom>
        </p:spPr>
      </p:pic>
      <p:cxnSp>
        <p:nvCxnSpPr>
          <p:cNvPr id="2" name="Connecteur droit avec flèche 1">
            <a:extLst>
              <a:ext uri="{FF2B5EF4-FFF2-40B4-BE49-F238E27FC236}">
                <a16:creationId xmlns:a16="http://schemas.microsoft.com/office/drawing/2014/main" id="{F79DAFE4-1905-B7CB-843F-D3D6FCDE3878}"/>
              </a:ext>
            </a:extLst>
          </p:cNvPr>
          <p:cNvCxnSpPr/>
          <p:nvPr/>
        </p:nvCxnSpPr>
        <p:spPr>
          <a:xfrm>
            <a:off x="10972800" y="6522720"/>
            <a:ext cx="883920" cy="0"/>
          </a:xfrm>
          <a:prstGeom prst="straightConnector1">
            <a:avLst/>
          </a:prstGeom>
          <a:ln w="34925">
            <a:solidFill>
              <a:srgbClr val="65534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7520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6BAB7D87-E5B0-4A5B-BDF0-5660A25EA0C3}"/>
              </a:ext>
            </a:extLst>
          </p:cNvPr>
          <p:cNvSpPr>
            <a:spLocks noGrp="1"/>
          </p:cNvSpPr>
          <p:nvPr/>
        </p:nvSpPr>
        <p:spPr>
          <a:xfrm>
            <a:off x="837015" y="367997"/>
            <a:ext cx="10890836" cy="998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La </a:t>
            </a:r>
            <a:r>
              <a:rPr lang="en-US" sz="3600" b="1" dirty="0" err="1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biodiversité</a:t>
            </a: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 des zones </a:t>
            </a:r>
            <a:r>
              <a:rPr lang="en-US" sz="3600" b="1" dirty="0" err="1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humides</a:t>
            </a: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 </a:t>
            </a:r>
            <a:b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</a:br>
            <a:r>
              <a:rPr lang="en-US" sz="3600" b="1" dirty="0" err="1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améliore</a:t>
            </a: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 le bien-</a:t>
            </a:r>
            <a:r>
              <a:rPr lang="en-US" sz="3600" b="1" dirty="0" err="1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être</a:t>
            </a: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humain</a:t>
            </a: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.</a:t>
            </a:r>
          </a:p>
          <a:p>
            <a:endParaRPr lang="en-US" sz="3600" b="1" dirty="0">
              <a:solidFill>
                <a:srgbClr val="FAF3EC"/>
              </a:solidFill>
              <a:effectLst/>
              <a:latin typeface="Arial" panose="020B0604020202020204" pitchFamily="34" charset="0"/>
              <a:ea typeface="DINPro-Regular"/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0DADD30-5BA8-FFFE-E2EC-AE80F70B90EF}"/>
              </a:ext>
            </a:extLst>
          </p:cNvPr>
          <p:cNvSpPr>
            <a:spLocks noGrp="1"/>
          </p:cNvSpPr>
          <p:nvPr/>
        </p:nvSpPr>
        <p:spPr>
          <a:xfrm>
            <a:off x="700535" y="1651759"/>
            <a:ext cx="10790930" cy="38727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riche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biodiversité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zones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humides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contribue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qualité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vie des populations </a:t>
            </a:r>
            <a:b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monde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entier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 assure la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sécurité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alimentaire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la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qualité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aliments et la nutrition.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fournit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médicaments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stimule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 commerce et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l’industrie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protège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contre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les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inondations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autres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phénomènes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climatiques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protège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contre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les maladies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garantissant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écosystèmes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sains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des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espaces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sûrs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pour les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animaux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sauvages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l’écart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habitats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humains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contribue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assurer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notre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coexistence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harmonieuse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avec la nature.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en-US" sz="19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en-US" sz="19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en-US" sz="19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14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 descr="Une image contenant oiseau, oiseau aquatique, bec, plume&#10;&#10;Description générée automatiquement">
            <a:extLst>
              <a:ext uri="{FF2B5EF4-FFF2-40B4-BE49-F238E27FC236}">
                <a16:creationId xmlns:a16="http://schemas.microsoft.com/office/drawing/2014/main" id="{76D6A4A4-7667-C31F-F512-ACA1A64566F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10481786" y="4165143"/>
            <a:ext cx="1710214" cy="272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4432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6BAB7D87-E5B0-4A5B-BDF0-5660A25EA0C3}"/>
              </a:ext>
            </a:extLst>
          </p:cNvPr>
          <p:cNvSpPr>
            <a:spLocks noGrp="1"/>
          </p:cNvSpPr>
          <p:nvPr/>
        </p:nvSpPr>
        <p:spPr>
          <a:xfrm>
            <a:off x="838200" y="359367"/>
            <a:ext cx="10515600" cy="998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Les zones </a:t>
            </a:r>
            <a:r>
              <a:rPr lang="en-US" sz="3600" b="1" dirty="0" err="1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humides</a:t>
            </a: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contribuent</a:t>
            </a: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 </a:t>
            </a:r>
            <a:b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</a:b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aux </a:t>
            </a:r>
            <a:r>
              <a:rPr lang="en-US" sz="3600" b="1" dirty="0" err="1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économies</a:t>
            </a: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 du monde </a:t>
            </a:r>
            <a:r>
              <a:rPr lang="en-US" sz="3600" b="1" dirty="0" err="1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entier</a:t>
            </a: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.</a:t>
            </a:r>
          </a:p>
          <a:p>
            <a:endParaRPr lang="en-US" sz="3600" b="1" dirty="0">
              <a:solidFill>
                <a:srgbClr val="FAF3EC"/>
              </a:solidFill>
              <a:effectLst/>
              <a:latin typeface="Arial" panose="020B0604020202020204" pitchFamily="34" charset="0"/>
              <a:ea typeface="DINPro-Regular"/>
              <a:cs typeface="Arial" panose="020B0604020202020204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7650E87-1659-4815-8205-3448FF164EC2}"/>
              </a:ext>
            </a:extLst>
          </p:cNvPr>
          <p:cNvSpPr>
            <a:spLocks noGrp="1"/>
          </p:cNvSpPr>
          <p:nvPr/>
        </p:nvSpPr>
        <p:spPr>
          <a:xfrm>
            <a:off x="925855" y="1409029"/>
            <a:ext cx="10852163" cy="52851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zones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humides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fournissent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emplois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contribuent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éradiquer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pauvreté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personne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sur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huit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(plus d’un milliard dans le monde) tire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subsistance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zones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humides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qu’il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s’agisse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d’aliments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d’eau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 transport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loisirs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00100" lvl="1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riziculture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principale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source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d’emploi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dans les zones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humides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; environ 80 % </a:t>
            </a:r>
            <a:b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riz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dans le monde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produit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 de petits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exploitants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00100" lvl="1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Plus de 660 millions de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personnes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vivent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pêche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de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l’aquaculture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00100" lvl="1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secteurs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 voyage et du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tourisme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soutiennent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266 millions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d’emplois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soit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8,9 % </a:t>
            </a:r>
            <a:b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l’emploi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total dans le monde.</a:t>
            </a:r>
          </a:p>
          <a:p>
            <a:pPr marL="1257300" lvl="2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 la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moitié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touristes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internationaux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rendent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dans les zones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humides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pour se </a:t>
            </a:r>
            <a:b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détendre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particulier dans les zones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côtières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00100" lvl="1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rivières et les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voies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navigables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intérieures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sont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essentielles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l’industrie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 transport. </a:t>
            </a:r>
          </a:p>
          <a:p>
            <a:pPr marL="800100" lvl="1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vastes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réseaux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main-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d’œuvre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importante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permettent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fournir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l’eau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douce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d’éliminer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de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traiter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les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eaux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usées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900" dirty="0">
              <a:solidFill>
                <a:srgbClr val="AD9B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 descr="Une image contenant silhouette, art, créativité&#10;&#10;Description générée automatiquement avec une confiance moyenne">
            <a:extLst>
              <a:ext uri="{FF2B5EF4-FFF2-40B4-BE49-F238E27FC236}">
                <a16:creationId xmlns:a16="http://schemas.microsoft.com/office/drawing/2014/main" id="{B21456DD-A94C-7151-FE1B-88A22A25470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10554945" y="3963071"/>
            <a:ext cx="1422400" cy="1485900"/>
          </a:xfrm>
          <a:prstGeom prst="rect">
            <a:avLst/>
          </a:prstGeom>
        </p:spPr>
      </p:pic>
      <p:cxnSp>
        <p:nvCxnSpPr>
          <p:cNvPr id="2" name="Connecteur droit avec flèche 1">
            <a:extLst>
              <a:ext uri="{FF2B5EF4-FFF2-40B4-BE49-F238E27FC236}">
                <a16:creationId xmlns:a16="http://schemas.microsoft.com/office/drawing/2014/main" id="{8AE621DF-DF7B-5CDE-4ACD-A6DD6120CD4D}"/>
              </a:ext>
            </a:extLst>
          </p:cNvPr>
          <p:cNvCxnSpPr/>
          <p:nvPr/>
        </p:nvCxnSpPr>
        <p:spPr>
          <a:xfrm>
            <a:off x="10972800" y="6522720"/>
            <a:ext cx="883920" cy="0"/>
          </a:xfrm>
          <a:prstGeom prst="straightConnector1">
            <a:avLst/>
          </a:prstGeom>
          <a:ln w="34925">
            <a:solidFill>
              <a:srgbClr val="65534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56085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6BAB7D87-E5B0-4A5B-BDF0-5660A25EA0C3}"/>
              </a:ext>
            </a:extLst>
          </p:cNvPr>
          <p:cNvSpPr>
            <a:spLocks noGrp="1"/>
          </p:cNvSpPr>
          <p:nvPr/>
        </p:nvSpPr>
        <p:spPr>
          <a:xfrm>
            <a:off x="838200" y="359367"/>
            <a:ext cx="10515600" cy="998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Les zones </a:t>
            </a:r>
            <a:r>
              <a:rPr lang="en-US" sz="3600" b="1" dirty="0" err="1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humides</a:t>
            </a: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contribuent</a:t>
            </a: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 </a:t>
            </a:r>
            <a:b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</a:b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aux </a:t>
            </a:r>
            <a:r>
              <a:rPr lang="en-US" sz="3600" b="1" dirty="0" err="1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économies</a:t>
            </a: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 du monde </a:t>
            </a:r>
            <a:r>
              <a:rPr lang="en-US" sz="3600" b="1" dirty="0" err="1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entier</a:t>
            </a: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.</a:t>
            </a:r>
          </a:p>
          <a:p>
            <a:endParaRPr lang="en-US" sz="3600" b="1" dirty="0">
              <a:solidFill>
                <a:srgbClr val="FAF3EC"/>
              </a:solidFill>
              <a:effectLst/>
              <a:latin typeface="Arial" panose="020B0604020202020204" pitchFamily="34" charset="0"/>
              <a:ea typeface="DINPro-Regular"/>
              <a:cs typeface="Arial" panose="020B0604020202020204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7650E87-1659-4815-8205-3448FF164EC2}"/>
              </a:ext>
            </a:extLst>
          </p:cNvPr>
          <p:cNvSpPr>
            <a:spLocks noGrp="1"/>
          </p:cNvSpPr>
          <p:nvPr/>
        </p:nvSpPr>
        <p:spPr>
          <a:xfrm>
            <a:off x="925855" y="1409029"/>
            <a:ext cx="10852163" cy="52851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en-US" sz="16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2100" dirty="0" err="1">
                <a:solidFill>
                  <a:srgbClr val="AD9B1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Ces</a:t>
            </a:r>
            <a:r>
              <a:rPr lang="en-US" sz="2100" dirty="0">
                <a:solidFill>
                  <a:srgbClr val="AD9B1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opportunités</a:t>
            </a:r>
            <a:r>
              <a:rPr lang="en-US" sz="2100" dirty="0">
                <a:solidFill>
                  <a:srgbClr val="AD9B1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économiques</a:t>
            </a:r>
            <a:r>
              <a:rPr lang="en-US" sz="2100" dirty="0">
                <a:solidFill>
                  <a:srgbClr val="AD9B1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profitent</a:t>
            </a:r>
            <a:r>
              <a:rPr lang="en-US" sz="2100" dirty="0">
                <a:solidFill>
                  <a:srgbClr val="AD9B1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généralement</a:t>
            </a:r>
            <a:r>
              <a:rPr lang="en-US" sz="2100" dirty="0">
                <a:solidFill>
                  <a:srgbClr val="AD9B1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aux populations </a:t>
            </a:r>
            <a:r>
              <a:rPr lang="en-US" sz="2100" dirty="0" err="1">
                <a:solidFill>
                  <a:srgbClr val="AD9B1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autochtones</a:t>
            </a:r>
            <a:r>
              <a:rPr lang="en-US" sz="2100" dirty="0">
                <a:solidFill>
                  <a:srgbClr val="AD9B1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800100" lvl="1" indent="-3429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moyens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subsistance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traditionnels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dans les zones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humides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impliquent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récolte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la transformation de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plantes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médicinales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teintures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 fruits, </a:t>
            </a:r>
            <a:b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roseaux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d’herbes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particulier dans les pays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développement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00100" lvl="1" indent="-342900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zones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humides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offrent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sources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d’eau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pour le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pâturage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bétail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aidant </a:t>
            </a:r>
            <a:b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ainsi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les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agriculteurs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les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éleveurs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maintenir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approvisionnement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eau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constant pour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leurs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animaux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00100" lvl="1" indent="-342900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en-US" sz="16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zones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humides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fournissent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l’eau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douce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secteur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l’industrie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utilise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19 % de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l’eau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prélevée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en-US" sz="2100" dirty="0">
              <a:solidFill>
                <a:srgbClr val="AD9B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 descr="Une image contenant silhouette, art, créativité&#10;&#10;Description générée automatiquement avec une confiance moyenne">
            <a:extLst>
              <a:ext uri="{FF2B5EF4-FFF2-40B4-BE49-F238E27FC236}">
                <a16:creationId xmlns:a16="http://schemas.microsoft.com/office/drawing/2014/main" id="{B21456DD-A94C-7151-FE1B-88A22A25470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10355618" y="5012733"/>
            <a:ext cx="142240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694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6BAB7D87-E5B0-4A5B-BDF0-5660A25EA0C3}"/>
              </a:ext>
            </a:extLst>
          </p:cNvPr>
          <p:cNvSpPr>
            <a:spLocks noGrp="1"/>
          </p:cNvSpPr>
          <p:nvPr/>
        </p:nvSpPr>
        <p:spPr>
          <a:xfrm>
            <a:off x="838200" y="317883"/>
            <a:ext cx="10515600" cy="998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Les zones </a:t>
            </a:r>
            <a:r>
              <a:rPr lang="en-US" sz="2500" b="1" dirty="0" err="1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humides</a:t>
            </a:r>
            <a:r>
              <a:rPr lang="en-US" sz="25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apportent</a:t>
            </a:r>
            <a:r>
              <a:rPr lang="en-US" sz="25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une</a:t>
            </a:r>
            <a:r>
              <a:rPr lang="en-US" sz="25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 protection </a:t>
            </a:r>
            <a:br>
              <a:rPr lang="en-US" sz="25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</a:br>
            <a:r>
              <a:rPr lang="en-US" sz="2500" b="1" dirty="0" err="1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contre</a:t>
            </a:r>
            <a:r>
              <a:rPr lang="en-US" sz="25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 le </a:t>
            </a:r>
            <a:r>
              <a:rPr lang="en-US" sz="2500" b="1" dirty="0" err="1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changement</a:t>
            </a:r>
            <a:r>
              <a:rPr lang="en-US" sz="25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climatique</a:t>
            </a:r>
            <a:r>
              <a:rPr lang="en-US" sz="25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.</a:t>
            </a:r>
          </a:p>
          <a:p>
            <a:endParaRPr lang="en-US" sz="2500" b="1" dirty="0">
              <a:solidFill>
                <a:srgbClr val="FAF3EC"/>
              </a:solidFill>
              <a:effectLst/>
              <a:latin typeface="Arial" panose="020B0604020202020204" pitchFamily="34" charset="0"/>
              <a:ea typeface="DINPro-Regular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5E9114C-6DB1-89AA-6F8F-C73225B9CC34}"/>
              </a:ext>
            </a:extLst>
          </p:cNvPr>
          <p:cNvSpPr>
            <a:spLocks noGrp="1"/>
          </p:cNvSpPr>
          <p:nvPr/>
        </p:nvSpPr>
        <p:spPr>
          <a:xfrm>
            <a:off x="980132" y="1671598"/>
            <a:ext cx="7909868" cy="38196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zones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humides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nous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aident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atténuer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les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effets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changement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climatique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nous y adapter.</a:t>
            </a: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zones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humides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protègent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60 % de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l’humanité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 long des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côtes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contre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les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ondes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tempête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les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ouragans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les tsunamis.</a:t>
            </a: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zone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humide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continentale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seulement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4 000 m²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peut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absorber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jusqu’à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5,7 millions de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litres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d’eaux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crue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contribuant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réduire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les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inondations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retarder et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atténuer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les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sécheresses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4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 descr="Une image contenant fleur, flocon de neige&#10;&#10;Description générée automatiquement">
            <a:extLst>
              <a:ext uri="{FF2B5EF4-FFF2-40B4-BE49-F238E27FC236}">
                <a16:creationId xmlns:a16="http://schemas.microsoft.com/office/drawing/2014/main" id="{134A7941-A00A-5949-2011-C35126461F5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7581900" y="1519198"/>
            <a:ext cx="4855518" cy="4904317"/>
          </a:xfrm>
          <a:prstGeom prst="rect">
            <a:avLst/>
          </a:prstGeom>
        </p:spPr>
      </p:pic>
      <p:cxnSp>
        <p:nvCxnSpPr>
          <p:cNvPr id="2" name="Connecteur droit avec flèche 1">
            <a:extLst>
              <a:ext uri="{FF2B5EF4-FFF2-40B4-BE49-F238E27FC236}">
                <a16:creationId xmlns:a16="http://schemas.microsoft.com/office/drawing/2014/main" id="{ACC9DE0B-6336-D256-65C4-192363A68E0E}"/>
              </a:ext>
            </a:extLst>
          </p:cNvPr>
          <p:cNvCxnSpPr/>
          <p:nvPr/>
        </p:nvCxnSpPr>
        <p:spPr>
          <a:xfrm>
            <a:off x="10972800" y="6522720"/>
            <a:ext cx="883920" cy="0"/>
          </a:xfrm>
          <a:prstGeom prst="straightConnector1">
            <a:avLst/>
          </a:prstGeom>
          <a:ln w="34925">
            <a:solidFill>
              <a:srgbClr val="65534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71426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6BAB7D87-E5B0-4A5B-BDF0-5660A25EA0C3}"/>
              </a:ext>
            </a:extLst>
          </p:cNvPr>
          <p:cNvSpPr>
            <a:spLocks noGrp="1"/>
          </p:cNvSpPr>
          <p:nvPr/>
        </p:nvSpPr>
        <p:spPr>
          <a:xfrm>
            <a:off x="838200" y="317883"/>
            <a:ext cx="10515600" cy="998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Les zones </a:t>
            </a:r>
            <a:r>
              <a:rPr lang="en-US" sz="2500" b="1" dirty="0" err="1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humides</a:t>
            </a:r>
            <a:r>
              <a:rPr lang="en-US" sz="25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apportent</a:t>
            </a:r>
            <a:r>
              <a:rPr lang="en-US" sz="25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une</a:t>
            </a:r>
            <a:r>
              <a:rPr lang="en-US" sz="25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 protection </a:t>
            </a:r>
            <a:br>
              <a:rPr lang="en-US" sz="25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</a:br>
            <a:r>
              <a:rPr lang="en-US" sz="2500" b="1" dirty="0" err="1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contre</a:t>
            </a:r>
            <a:r>
              <a:rPr lang="en-US" sz="25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 le </a:t>
            </a:r>
            <a:r>
              <a:rPr lang="en-US" sz="2500" b="1" dirty="0" err="1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changement</a:t>
            </a:r>
            <a:r>
              <a:rPr lang="en-US" sz="25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climatique</a:t>
            </a:r>
            <a:r>
              <a:rPr lang="en-US" sz="25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.</a:t>
            </a:r>
          </a:p>
          <a:p>
            <a:endParaRPr lang="en-US" sz="2500" b="1" dirty="0">
              <a:solidFill>
                <a:srgbClr val="FAF3EC"/>
              </a:solidFill>
              <a:effectLst/>
              <a:latin typeface="Arial" panose="020B0604020202020204" pitchFamily="34" charset="0"/>
              <a:ea typeface="DINPro-Regular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5E9114C-6DB1-89AA-6F8F-C73225B9CC34}"/>
              </a:ext>
            </a:extLst>
          </p:cNvPr>
          <p:cNvSpPr>
            <a:spLocks noGrp="1"/>
          </p:cNvSpPr>
          <p:nvPr/>
        </p:nvSpPr>
        <p:spPr>
          <a:xfrm>
            <a:off x="980132" y="1671598"/>
            <a:ext cx="9090968" cy="38196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zones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humides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stockent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plus de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carbone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tout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autre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écosystème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sur Terre.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écosystèmes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carbone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bleu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assurent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 stockage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essentiel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 CO</a:t>
            </a:r>
            <a:r>
              <a:rPr lang="en-US" sz="1900" baseline="-250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dans la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végétation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les sols et les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sédiments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et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comptent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parmi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les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écosystèmes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les plus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précieux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pour la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régulation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climat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mondial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57300" lvl="2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s’agit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notamment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forêts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mangroves, des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marais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intertidaux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des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herbiers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marins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tourbières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couvrent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3 % des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terres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planète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stockent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environ 30 % du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carbone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terrestre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soit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deux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fois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plus que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toutes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les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forêts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 monde.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zones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humides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côtières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régulièrement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inondées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 les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eaux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soumises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l’action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marées,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séquestrent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stockent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carbone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jusqu’à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55 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fois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plus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vite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les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forêts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tropicales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humides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en-US" sz="2100" dirty="0">
              <a:solidFill>
                <a:srgbClr val="AD9B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 descr="Une image contenant fleur, flocon de neige&#10;&#10;Description générée automatiquement">
            <a:extLst>
              <a:ext uri="{FF2B5EF4-FFF2-40B4-BE49-F238E27FC236}">
                <a16:creationId xmlns:a16="http://schemas.microsoft.com/office/drawing/2014/main" id="{134A7941-A00A-5949-2011-C35126461F5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9093200" y="3593708"/>
            <a:ext cx="3191818" cy="3223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2013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6BAB7D87-E5B0-4A5B-BDF0-5660A25EA0C3}"/>
              </a:ext>
            </a:extLst>
          </p:cNvPr>
          <p:cNvSpPr>
            <a:spLocks noGrp="1"/>
          </p:cNvSpPr>
          <p:nvPr/>
        </p:nvSpPr>
        <p:spPr>
          <a:xfrm>
            <a:off x="838200" y="255331"/>
            <a:ext cx="10515600" cy="998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Les zones </a:t>
            </a:r>
            <a:r>
              <a:rPr lang="en-US" sz="2500" b="1" dirty="0" err="1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humides</a:t>
            </a:r>
            <a:r>
              <a:rPr lang="en-US" sz="25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 font </a:t>
            </a:r>
            <a:r>
              <a:rPr lang="en-US" sz="2500" b="1" dirty="0" err="1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partie</a:t>
            </a:r>
            <a:r>
              <a:rPr lang="en-US" sz="25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intégrante</a:t>
            </a:r>
            <a:r>
              <a:rPr lang="en-US" sz="25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 </a:t>
            </a:r>
            <a:br>
              <a:rPr lang="en-US" sz="25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</a:br>
            <a:r>
              <a:rPr lang="en-US" sz="25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de la vie </a:t>
            </a:r>
            <a:r>
              <a:rPr lang="en-US" sz="2500" b="1" dirty="0" err="1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culturelle</a:t>
            </a:r>
            <a:r>
              <a:rPr lang="en-US" sz="25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 et spirituelle.</a:t>
            </a:r>
          </a:p>
          <a:p>
            <a:endParaRPr lang="en-US" sz="2500" b="1" dirty="0">
              <a:solidFill>
                <a:srgbClr val="FAF3EC"/>
              </a:solidFill>
              <a:effectLst/>
              <a:latin typeface="Arial" panose="020B0604020202020204" pitchFamily="34" charset="0"/>
              <a:ea typeface="DINPro-Regular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1C6A02E-B9E5-48CB-5015-B1EE510A9FBE}"/>
              </a:ext>
            </a:extLst>
          </p:cNvPr>
          <p:cNvSpPr>
            <a:spLocks noGrp="1"/>
          </p:cNvSpPr>
          <p:nvPr/>
        </p:nvSpPr>
        <p:spPr>
          <a:xfrm>
            <a:off x="838200" y="1447771"/>
            <a:ext cx="10515600" cy="34174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Depuis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les temps les plus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reculés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les zones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humides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inspiré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l’esprit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créatif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spirituel des hommes.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grandes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civilisations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sont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implantées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où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l’eau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était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abondante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: 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Nil pour les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Égyptiens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l’Euphrate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Tigre pour les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Mésopotamiens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Mékong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pour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l’Empire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khmer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endParaRPr lang="en-US" sz="16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tant que source et support de la vie,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l’eau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été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vénérée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travers les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âges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joue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rôle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important dans les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principales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religions du monde.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Bouddhisme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christianisme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hindouisme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islam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judaïsme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sikhisme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zones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humides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contribué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patrimoine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artistique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presque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toutes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les cultures du monde, des traditions locales et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nationales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tradition occidentale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classique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1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 descr="Une image contenant oiseau, silhouette, art&#10;&#10;Description générée automatiquement">
            <a:extLst>
              <a:ext uri="{FF2B5EF4-FFF2-40B4-BE49-F238E27FC236}">
                <a16:creationId xmlns:a16="http://schemas.microsoft.com/office/drawing/2014/main" id="{48DAB456-593C-5FE6-17B3-D90ECDA7B6F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 flipH="1">
            <a:off x="10783060" y="1964043"/>
            <a:ext cx="1141480" cy="1192439"/>
          </a:xfrm>
          <a:prstGeom prst="rect">
            <a:avLst/>
          </a:prstGeom>
        </p:spPr>
      </p:pic>
      <p:cxnSp>
        <p:nvCxnSpPr>
          <p:cNvPr id="2" name="Connecteur droit avec flèche 1">
            <a:extLst>
              <a:ext uri="{FF2B5EF4-FFF2-40B4-BE49-F238E27FC236}">
                <a16:creationId xmlns:a16="http://schemas.microsoft.com/office/drawing/2014/main" id="{3727FB12-8D30-9894-BB4C-F1F68D644723}"/>
              </a:ext>
            </a:extLst>
          </p:cNvPr>
          <p:cNvCxnSpPr/>
          <p:nvPr/>
        </p:nvCxnSpPr>
        <p:spPr>
          <a:xfrm>
            <a:off x="10972800" y="6522720"/>
            <a:ext cx="883920" cy="0"/>
          </a:xfrm>
          <a:prstGeom prst="straightConnector1">
            <a:avLst/>
          </a:prstGeom>
          <a:ln w="34925">
            <a:solidFill>
              <a:srgbClr val="65534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49697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6BAB7D87-E5B0-4A5B-BDF0-5660A25EA0C3}"/>
              </a:ext>
            </a:extLst>
          </p:cNvPr>
          <p:cNvSpPr>
            <a:spLocks noGrp="1"/>
          </p:cNvSpPr>
          <p:nvPr/>
        </p:nvSpPr>
        <p:spPr>
          <a:xfrm>
            <a:off x="838200" y="255331"/>
            <a:ext cx="10515600" cy="998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Les zones </a:t>
            </a:r>
            <a:r>
              <a:rPr lang="en-US" sz="2500" b="1" dirty="0" err="1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humides</a:t>
            </a:r>
            <a:r>
              <a:rPr lang="en-US" sz="25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 font </a:t>
            </a:r>
            <a:r>
              <a:rPr lang="en-US" sz="2500" b="1" dirty="0" err="1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partie</a:t>
            </a:r>
            <a:r>
              <a:rPr lang="en-US" sz="25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intégrante</a:t>
            </a:r>
            <a:r>
              <a:rPr lang="en-US" sz="25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 </a:t>
            </a:r>
            <a:br>
              <a:rPr lang="en-US" sz="25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</a:br>
            <a:r>
              <a:rPr lang="en-US" sz="25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de la vie </a:t>
            </a:r>
            <a:r>
              <a:rPr lang="en-US" sz="2500" b="1" dirty="0" err="1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culturelle</a:t>
            </a:r>
            <a:r>
              <a:rPr lang="en-US" sz="25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 et spirituelle.</a:t>
            </a:r>
          </a:p>
          <a:p>
            <a:endParaRPr lang="en-US" sz="2500" b="1" dirty="0">
              <a:solidFill>
                <a:srgbClr val="FAF3EC"/>
              </a:solidFill>
              <a:effectLst/>
              <a:latin typeface="Arial" panose="020B0604020202020204" pitchFamily="34" charset="0"/>
              <a:ea typeface="DINPro-Regular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1C6A02E-B9E5-48CB-5015-B1EE510A9FBE}"/>
              </a:ext>
            </a:extLst>
          </p:cNvPr>
          <p:cNvSpPr>
            <a:spLocks noGrp="1"/>
          </p:cNvSpPr>
          <p:nvPr/>
        </p:nvSpPr>
        <p:spPr>
          <a:xfrm>
            <a:off x="838200" y="1644088"/>
            <a:ext cx="8686800" cy="34174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populations vivant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proximité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zones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humides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développé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valeurs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socioculturelles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autour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écosystèmes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qui font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partie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intégrante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leur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culture, de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leur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vie spirituelle et de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leur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existence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actuelle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chants, les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danses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les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histoires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expressions collectives du respect et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même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révérence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envers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les zones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humides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sont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riches traditions qui font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partie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vie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quotidienne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d’un grand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quelque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trois millions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d’autochtones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vivant dans au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moins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5 000 cultures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distinctes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travers le monde. 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endParaRPr lang="en-US" sz="19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14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 descr="Une image contenant oiseau, silhouette, art&#10;&#10;Description générée automatiquement">
            <a:extLst>
              <a:ext uri="{FF2B5EF4-FFF2-40B4-BE49-F238E27FC236}">
                <a16:creationId xmlns:a16="http://schemas.microsoft.com/office/drawing/2014/main" id="{48DAB456-593C-5FE6-17B3-D90ECDA7B6F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 flipH="1">
            <a:off x="10783060" y="1964043"/>
            <a:ext cx="1141480" cy="119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708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9873F51-4396-C259-01B9-38224247E63E}"/>
              </a:ext>
            </a:extLst>
          </p:cNvPr>
          <p:cNvSpPr>
            <a:spLocks noGrp="1"/>
          </p:cNvSpPr>
          <p:nvPr/>
        </p:nvSpPr>
        <p:spPr>
          <a:xfrm>
            <a:off x="838538" y="1409904"/>
            <a:ext cx="10514923" cy="55349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Aft>
                <a:spcPts val="1200"/>
              </a:spcAft>
              <a:buNone/>
            </a:pP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journée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mobilisation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mondiale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faveur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zones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humides</a:t>
            </a:r>
            <a:endParaRPr lang="en-US" sz="2100" dirty="0">
              <a:solidFill>
                <a:srgbClr val="AD9B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L’occasion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pour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toutes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les nations et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les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peuples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se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réunir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pour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susciter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prise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conscience,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l’appréciation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l’action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faveur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zones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humides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Journée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internationale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Nations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Unies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depuis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2022.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journée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célébrée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les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depuis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1997, le 2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février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par les Parties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Convention sur les zones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humides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lnSpc>
                <a:spcPct val="110000"/>
              </a:lnSpc>
            </a:pP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date qui marque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l’anniversaire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Convention sur les zones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humides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adoptée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1971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tant que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traité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international. </a:t>
            </a:r>
          </a:p>
          <a:p>
            <a:pPr lvl="2">
              <a:lnSpc>
                <a:spcPct val="110000"/>
              </a:lnSpc>
            </a:pP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Premier accord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multilatéral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moderne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sur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l’environnement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2">
              <a:lnSpc>
                <a:spcPct val="110000"/>
              </a:lnSpc>
            </a:pP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seul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traité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consacré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seul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écosystème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: les zones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humides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2">
              <a:lnSpc>
                <a:spcPct val="110000"/>
              </a:lnSpc>
            </a:pP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Près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90 % des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États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membres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Nations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Unies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toutes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les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régions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géographiques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 monde,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sont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devenus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 Parties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contractantes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».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3119687-7692-B480-B1AA-7056E3BB4496}"/>
              </a:ext>
            </a:extLst>
          </p:cNvPr>
          <p:cNvSpPr>
            <a:spLocks noGrp="1"/>
          </p:cNvSpPr>
          <p:nvPr/>
        </p:nvSpPr>
        <p:spPr>
          <a:xfrm>
            <a:off x="838538" y="224453"/>
            <a:ext cx="99726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3600" b="1" dirty="0" err="1">
                <a:solidFill>
                  <a:srgbClr val="FAF3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Journée</a:t>
            </a:r>
            <a:r>
              <a:rPr lang="en-US" sz="3600" b="1" dirty="0">
                <a:solidFill>
                  <a:srgbClr val="FAF3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AF3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mondiale</a:t>
            </a:r>
            <a:r>
              <a:rPr lang="en-US" sz="3600" b="1" dirty="0">
                <a:solidFill>
                  <a:srgbClr val="FAF3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zones </a:t>
            </a:r>
            <a:r>
              <a:rPr lang="en-US" sz="3600" b="1" dirty="0" err="1">
                <a:solidFill>
                  <a:srgbClr val="FAF3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humides</a:t>
            </a:r>
            <a:endParaRPr lang="en-US" sz="3600" b="1" dirty="0">
              <a:solidFill>
                <a:srgbClr val="FAF3E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en-US" sz="3600" b="1" dirty="0">
              <a:solidFill>
                <a:srgbClr val="FAF3E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 9" descr="Une image contenant carte&#10;&#10;Description générée automatiquement">
            <a:extLst>
              <a:ext uri="{FF2B5EF4-FFF2-40B4-BE49-F238E27FC236}">
                <a16:creationId xmlns:a16="http://schemas.microsoft.com/office/drawing/2014/main" id="{8FBE3261-B81E-C537-A408-1158B7CB6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3356" y="4499671"/>
            <a:ext cx="1896850" cy="189685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F7C1B0E-2C03-4308-9D89-D874FFDE337C}"/>
              </a:ext>
            </a:extLst>
          </p:cNvPr>
          <p:cNvSpPr/>
          <p:nvPr/>
        </p:nvSpPr>
        <p:spPr>
          <a:xfrm>
            <a:off x="0" y="1219200"/>
            <a:ext cx="289367" cy="5638800"/>
          </a:xfrm>
          <a:prstGeom prst="rect">
            <a:avLst/>
          </a:prstGeom>
          <a:solidFill>
            <a:srgbClr val="AD9B1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2613DE0-0B98-A7C2-0A15-00E7500C9170}"/>
              </a:ext>
            </a:extLst>
          </p:cNvPr>
          <p:cNvSpPr/>
          <p:nvPr/>
        </p:nvSpPr>
        <p:spPr>
          <a:xfrm>
            <a:off x="0" y="0"/>
            <a:ext cx="289367" cy="1219200"/>
          </a:xfrm>
          <a:prstGeom prst="rect">
            <a:avLst/>
          </a:prstGeom>
          <a:solidFill>
            <a:srgbClr val="6553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2" name="Connecteur droit avec flèche 1">
            <a:extLst>
              <a:ext uri="{FF2B5EF4-FFF2-40B4-BE49-F238E27FC236}">
                <a16:creationId xmlns:a16="http://schemas.microsoft.com/office/drawing/2014/main" id="{37455B1F-5D19-8FCE-E6C7-316D3D408172}"/>
              </a:ext>
            </a:extLst>
          </p:cNvPr>
          <p:cNvCxnSpPr/>
          <p:nvPr/>
        </p:nvCxnSpPr>
        <p:spPr>
          <a:xfrm>
            <a:off x="10972800" y="6522720"/>
            <a:ext cx="883920" cy="0"/>
          </a:xfrm>
          <a:prstGeom prst="straightConnector1">
            <a:avLst/>
          </a:prstGeom>
          <a:ln w="34925">
            <a:solidFill>
              <a:srgbClr val="65534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10556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EFAD4B2-35C5-EC44-00AD-73436722046B}"/>
              </a:ext>
            </a:extLst>
          </p:cNvPr>
          <p:cNvSpPr txBox="1"/>
          <p:nvPr/>
        </p:nvSpPr>
        <p:spPr>
          <a:xfrm>
            <a:off x="1457036" y="1592899"/>
            <a:ext cx="9277927" cy="4840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1">
              <a:spcBef>
                <a:spcPts val="0"/>
              </a:spcBef>
              <a:spcAft>
                <a:spcPts val="800"/>
              </a:spcAft>
            </a:pPr>
            <a:r>
              <a:rPr lang="en-US" sz="1400" b="1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Nous, </a:t>
            </a:r>
            <a:r>
              <a:rPr lang="en-US" sz="1400" b="1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représentants</a:t>
            </a:r>
            <a:r>
              <a:rPr lang="en-US" sz="1400" b="1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en-US" sz="1400" b="1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peuples</a:t>
            </a:r>
            <a:r>
              <a:rPr lang="en-US" sz="1400" b="1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d’Amérique</a:t>
            </a:r>
            <a:r>
              <a:rPr lang="en-US" sz="1400" b="1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centrale, du Belize au Panama</a:t>
            </a:r>
            <a:r>
              <a:rPr lang="en-US" sz="1400" b="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b="0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considérons</a:t>
            </a:r>
            <a:r>
              <a:rPr lang="en-US" sz="1400" b="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sz="1400" b="0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nos</a:t>
            </a:r>
            <a:r>
              <a:rPr lang="en-US" sz="1400" b="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zones </a:t>
            </a:r>
            <a:r>
              <a:rPr lang="en-US" sz="1400" b="0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humides</a:t>
            </a:r>
            <a:r>
              <a:rPr lang="en-US" sz="1400" b="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sont</a:t>
            </a:r>
            <a:r>
              <a:rPr lang="en-US" sz="1400" b="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d’une</a:t>
            </a:r>
            <a:r>
              <a:rPr lang="en-US" sz="1400" b="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importance </a:t>
            </a:r>
            <a:r>
              <a:rPr lang="en-US" sz="1400" b="0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vitale</a:t>
            </a:r>
            <a:r>
              <a:rPr lang="en-US" sz="1400" b="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1400" b="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tant que </a:t>
            </a:r>
            <a:r>
              <a:rPr lang="en-US" sz="1400" b="1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source de vie pour les </a:t>
            </a:r>
            <a:r>
              <a:rPr lang="en-US" sz="1400" b="1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générations</a:t>
            </a:r>
            <a:r>
              <a:rPr lang="en-US" sz="1400" b="1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présentes</a:t>
            </a:r>
            <a:r>
              <a:rPr lang="en-US" sz="1400" b="1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futures</a:t>
            </a:r>
            <a:r>
              <a:rPr lang="en-US" sz="1400" b="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car </a:t>
            </a:r>
            <a:r>
              <a:rPr lang="en-US" sz="1400" b="0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elles</a:t>
            </a:r>
            <a:r>
              <a:rPr lang="en-US" sz="1400" b="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nous </a:t>
            </a:r>
            <a:r>
              <a:rPr lang="en-US" sz="1400" b="0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fournissent</a:t>
            </a:r>
            <a:r>
              <a:rPr lang="en-US" sz="1400" b="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b="0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l’eau</a:t>
            </a:r>
            <a:r>
              <a:rPr lang="en-US" sz="1400" b="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1400" b="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abondance </a:t>
            </a:r>
            <a:r>
              <a:rPr lang="en-US" sz="1400" b="0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ainsi</a:t>
            </a:r>
            <a:r>
              <a:rPr lang="en-US" sz="1400" b="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qu’une</a:t>
            </a:r>
            <a:r>
              <a:rPr lang="en-US" sz="1400" b="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flore</a:t>
            </a:r>
            <a:r>
              <a:rPr lang="en-US" sz="1400" b="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1400" b="0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une</a:t>
            </a:r>
            <a:r>
              <a:rPr lang="en-US" sz="1400" b="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faune</a:t>
            </a:r>
            <a:r>
              <a:rPr lang="en-US" sz="1400" b="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d’une</a:t>
            </a:r>
            <a:r>
              <a:rPr lang="en-US" sz="1400" b="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grande</a:t>
            </a:r>
            <a:r>
              <a:rPr lang="en-US" sz="1400" b="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richesse qui </a:t>
            </a:r>
            <a:r>
              <a:rPr lang="en-US" sz="1400" b="0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peuvent</a:t>
            </a:r>
            <a:r>
              <a:rPr lang="en-US" sz="1400" b="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être</a:t>
            </a:r>
            <a:r>
              <a:rPr lang="en-US" sz="1400" b="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utilisées</a:t>
            </a:r>
            <a:r>
              <a:rPr lang="en-US" sz="1400" b="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comme</a:t>
            </a:r>
            <a:r>
              <a:rPr lang="en-US" sz="1400" b="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aliments et </a:t>
            </a:r>
            <a:r>
              <a:rPr lang="en-US" sz="1400" b="1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médicaments</a:t>
            </a:r>
            <a:r>
              <a:rPr lang="en-US" sz="1400" b="1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naturels</a:t>
            </a:r>
            <a:r>
              <a:rPr lang="en-US" sz="1400" b="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R="0" lvl="1">
              <a:spcBef>
                <a:spcPts val="0"/>
              </a:spcBef>
              <a:spcAft>
                <a:spcPts val="800"/>
              </a:spcAft>
            </a:pPr>
            <a:r>
              <a:rPr lang="en-US" sz="1400" b="0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Elles</a:t>
            </a:r>
            <a:r>
              <a:rPr lang="en-US" sz="1400" b="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constituent </a:t>
            </a:r>
            <a:r>
              <a:rPr lang="en-US" sz="1400" b="0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également</a:t>
            </a:r>
            <a:r>
              <a:rPr lang="en-US" sz="1400" b="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une</a:t>
            </a:r>
            <a:r>
              <a:rPr lang="en-US" sz="1400" b="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source de </a:t>
            </a:r>
            <a:r>
              <a:rPr lang="en-US" sz="1400" b="0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revenus</a:t>
            </a:r>
            <a:r>
              <a:rPr lang="en-US" sz="1400" b="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qui doit </a:t>
            </a:r>
            <a:r>
              <a:rPr lang="en-US" sz="1400" b="0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être</a:t>
            </a:r>
            <a:r>
              <a:rPr lang="en-US" sz="1400" b="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utilisée</a:t>
            </a:r>
            <a:r>
              <a:rPr lang="en-US" sz="1400" b="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manière durable. </a:t>
            </a:r>
            <a:r>
              <a:rPr lang="en-US" sz="1400" b="0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C’est</a:t>
            </a:r>
            <a:r>
              <a:rPr lang="en-US" sz="1400" b="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pourquoi</a:t>
            </a:r>
            <a:r>
              <a:rPr lang="en-US" sz="1400" b="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nous </a:t>
            </a:r>
            <a:r>
              <a:rPr lang="en-US" sz="1400" b="0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devons</a:t>
            </a:r>
            <a:r>
              <a:rPr lang="en-US" sz="1400" b="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tous</a:t>
            </a:r>
            <a:r>
              <a:rPr lang="en-US" sz="1400" b="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unir</a:t>
            </a:r>
            <a:r>
              <a:rPr lang="en-US" sz="1400" b="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nos</a:t>
            </a:r>
            <a:r>
              <a:rPr lang="en-US" sz="1400" b="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efforts pour </a:t>
            </a:r>
            <a:r>
              <a:rPr lang="en-US" sz="1400" b="0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améliorer</a:t>
            </a:r>
            <a:r>
              <a:rPr lang="en-US" sz="1400" b="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400" b="1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qualité</a:t>
            </a:r>
            <a:r>
              <a:rPr lang="en-US" sz="1400" b="1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vie </a:t>
            </a:r>
            <a:r>
              <a:rPr lang="en-US" sz="1400" b="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sz="1400" b="0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nos</a:t>
            </a:r>
            <a:r>
              <a:rPr lang="en-US" sz="1400" b="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communautés</a:t>
            </a:r>
            <a:r>
              <a:rPr lang="en-US" sz="1400" b="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1400" b="0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promouvoir</a:t>
            </a:r>
            <a:r>
              <a:rPr lang="en-US" sz="1400" b="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en-US" sz="1400" b="0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activités</a:t>
            </a:r>
            <a:r>
              <a:rPr lang="en-US" sz="1400" b="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telles</a:t>
            </a:r>
            <a:r>
              <a:rPr lang="en-US" sz="1400" b="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que le </a:t>
            </a:r>
            <a:r>
              <a:rPr lang="en-US" sz="1400" b="0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tourisme</a:t>
            </a:r>
            <a:r>
              <a:rPr lang="en-US" sz="1400" b="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R="0" lvl="1">
              <a:spcBef>
                <a:spcPts val="0"/>
              </a:spcBef>
              <a:spcAft>
                <a:spcPts val="800"/>
              </a:spcAft>
            </a:pPr>
            <a:r>
              <a:rPr lang="en-US" sz="1400" b="0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1400" b="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conservant</a:t>
            </a:r>
            <a:r>
              <a:rPr lang="en-US" sz="1400" b="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nos</a:t>
            </a:r>
            <a:r>
              <a:rPr lang="en-US" sz="1400" b="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paysages</a:t>
            </a:r>
            <a:r>
              <a:rPr lang="en-US" sz="1400" b="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1400" b="0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leur</a:t>
            </a:r>
            <a:r>
              <a:rPr lang="en-US" sz="1400" b="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beauté</a:t>
            </a:r>
            <a:r>
              <a:rPr lang="en-US" sz="1400" b="1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naturelle</a:t>
            </a:r>
            <a:r>
              <a:rPr lang="en-US" sz="1400" b="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b="0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elles</a:t>
            </a:r>
            <a:r>
              <a:rPr lang="en-US" sz="1400" b="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continueront</a:t>
            </a:r>
            <a:r>
              <a:rPr lang="en-US" sz="1400" b="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lang="en-US" sz="1400" b="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être</a:t>
            </a:r>
            <a:r>
              <a:rPr lang="en-US" sz="1400" b="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une</a:t>
            </a:r>
            <a:r>
              <a:rPr lang="en-US" sz="1400" b="1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source </a:t>
            </a:r>
            <a:r>
              <a:rPr lang="en-US" sz="1400" b="1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d’inspiration</a:t>
            </a:r>
            <a:r>
              <a:rPr lang="en-US" sz="1400" b="1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artistique</a:t>
            </a:r>
            <a:r>
              <a:rPr lang="en-US" sz="1400" b="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R="0" lvl="1">
              <a:spcBef>
                <a:spcPts val="0"/>
              </a:spcBef>
              <a:spcAft>
                <a:spcPts val="800"/>
              </a:spcAft>
            </a:pPr>
            <a:r>
              <a:rPr lang="en-US" sz="1400" b="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Nos zones </a:t>
            </a:r>
            <a:r>
              <a:rPr lang="en-US" sz="1400" b="0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humides</a:t>
            </a:r>
            <a:r>
              <a:rPr lang="en-US" sz="1400" b="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offrent</a:t>
            </a:r>
            <a:r>
              <a:rPr lang="en-US" sz="1400" b="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en-US" sz="1400" b="0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possibilités</a:t>
            </a:r>
            <a:r>
              <a:rPr lang="en-US" sz="1400" b="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b="1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recherche et </a:t>
            </a:r>
            <a:r>
              <a:rPr lang="en-US" sz="1400" b="1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d’étude</a:t>
            </a:r>
            <a:r>
              <a:rPr lang="en-US" sz="1400" b="1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qui </a:t>
            </a:r>
            <a:r>
              <a:rPr lang="en-US" sz="1400" b="1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enrichissent</a:t>
            </a:r>
            <a:r>
              <a:rPr lang="en-US" sz="1400" b="1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la science et la culture </a:t>
            </a:r>
            <a:r>
              <a:rPr lang="en-US" sz="1400" b="1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universelle</a:t>
            </a:r>
            <a:r>
              <a:rPr lang="en-US" sz="1400" b="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R="0" lvl="1">
              <a:spcBef>
                <a:spcPts val="0"/>
              </a:spcBef>
              <a:spcAft>
                <a:spcPts val="800"/>
              </a:spcAft>
            </a:pPr>
            <a:r>
              <a:rPr lang="en-US" sz="1400" b="0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Elles</a:t>
            </a:r>
            <a:r>
              <a:rPr lang="en-US" sz="1400" b="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devraient</a:t>
            </a:r>
            <a:r>
              <a:rPr lang="en-US" sz="1400" b="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bénéficier</a:t>
            </a:r>
            <a:r>
              <a:rPr lang="en-US" sz="1400" b="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du </a:t>
            </a:r>
            <a:r>
              <a:rPr lang="en-US" sz="1400" b="0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soutien</a:t>
            </a:r>
            <a:r>
              <a:rPr lang="en-US" sz="1400" b="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en-US" sz="1400" b="0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organisations</a:t>
            </a:r>
            <a:r>
              <a:rPr lang="en-US" sz="1400" b="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locales, </a:t>
            </a:r>
            <a:r>
              <a:rPr lang="en-US" sz="1400" b="0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régionales</a:t>
            </a:r>
            <a:r>
              <a:rPr lang="en-US" sz="1400" b="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1400" b="0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internationales</a:t>
            </a:r>
            <a:r>
              <a:rPr lang="en-US" sz="1400" b="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car </a:t>
            </a:r>
            <a:r>
              <a:rPr lang="en-US" sz="1400" b="0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ce</a:t>
            </a:r>
            <a:r>
              <a:rPr lang="en-US" sz="1400" b="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sont</a:t>
            </a:r>
            <a:r>
              <a:rPr lang="en-US" sz="1400" b="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en-US" sz="1400" b="1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poumons</a:t>
            </a:r>
            <a:r>
              <a:rPr lang="en-US" sz="1400" b="1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d’une</a:t>
            </a:r>
            <a:r>
              <a:rPr lang="en-US" sz="1400" b="1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grande</a:t>
            </a:r>
            <a:r>
              <a:rPr lang="en-US" sz="1400" b="1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importance </a:t>
            </a:r>
            <a:r>
              <a:rPr lang="en-US" sz="1400" b="1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mondiale</a:t>
            </a:r>
            <a:r>
              <a:rPr lang="en-US" sz="1400" b="1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qui </a:t>
            </a:r>
            <a:r>
              <a:rPr lang="en-US" sz="1400" b="1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génèrent</a:t>
            </a:r>
            <a:r>
              <a:rPr lang="en-US" sz="1400" b="1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b="1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l’air</a:t>
            </a:r>
            <a:r>
              <a:rPr lang="en-US" sz="1400" b="1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pur</a:t>
            </a:r>
            <a:r>
              <a:rPr lang="en-US" sz="1400" b="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b="0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1400" b="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même</a:t>
            </a:r>
            <a:r>
              <a:rPr lang="en-US" sz="1400" b="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temps, </a:t>
            </a:r>
            <a:r>
              <a:rPr lang="en-US" sz="1400" b="0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ce</a:t>
            </a:r>
            <a:r>
              <a:rPr lang="en-US" sz="1400" b="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sont</a:t>
            </a:r>
            <a:r>
              <a:rPr lang="en-US" sz="1400" b="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en-US" sz="1400" b="1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filtres</a:t>
            </a:r>
            <a:r>
              <a:rPr lang="en-US" sz="1400" b="1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naturels</a:t>
            </a:r>
            <a:r>
              <a:rPr lang="en-US" sz="1400" b="1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qui </a:t>
            </a:r>
            <a:r>
              <a:rPr lang="en-US" sz="1400" b="1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réduisent</a:t>
            </a:r>
            <a:r>
              <a:rPr lang="en-US" sz="1400" b="1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la pollution et </a:t>
            </a:r>
            <a:r>
              <a:rPr lang="en-US" sz="1400" b="1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atténuent</a:t>
            </a:r>
            <a:r>
              <a:rPr lang="en-US" sz="1400" b="1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les </a:t>
            </a:r>
            <a:r>
              <a:rPr lang="en-US" sz="1400" b="1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assauts</a:t>
            </a:r>
            <a:r>
              <a:rPr lang="en-US" sz="1400" b="1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en-US" sz="1400" b="1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phénomènes</a:t>
            </a:r>
            <a:r>
              <a:rPr lang="en-US" sz="1400" b="1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naturels</a:t>
            </a:r>
            <a:r>
              <a:rPr lang="en-US" sz="1400" b="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R="0" lvl="1">
              <a:spcBef>
                <a:spcPts val="0"/>
              </a:spcBef>
              <a:spcAft>
                <a:spcPts val="800"/>
              </a:spcAft>
            </a:pPr>
            <a:r>
              <a:rPr lang="en-US" sz="1400" b="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en-US" sz="1400" b="0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1400" b="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donc</a:t>
            </a:r>
            <a:r>
              <a:rPr lang="en-US" sz="1400" b="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b="0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l’obligation</a:t>
            </a:r>
            <a:r>
              <a:rPr lang="en-US" sz="1400" b="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b="0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chacun</a:t>
            </a:r>
            <a:r>
              <a:rPr lang="en-US" sz="1400" b="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b="0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1400" b="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tant </a:t>
            </a:r>
            <a:r>
              <a:rPr lang="en-US" sz="1400" b="0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qu’individu</a:t>
            </a:r>
            <a:r>
              <a:rPr lang="en-US" sz="1400" b="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1400" b="0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1400" b="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tant que force </a:t>
            </a:r>
            <a:r>
              <a:rPr lang="en-US" sz="1400" b="0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organisée</a:t>
            </a:r>
            <a:r>
              <a:rPr lang="en-US" sz="1400" b="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b="1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 les </a:t>
            </a:r>
            <a:r>
              <a:rPr lang="en-US" sz="1400" b="1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défendre</a:t>
            </a:r>
            <a:r>
              <a:rPr lang="en-US" sz="1400" b="1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de les </a:t>
            </a:r>
            <a:r>
              <a:rPr lang="en-US" sz="1400" b="1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protéger</a:t>
            </a:r>
            <a:r>
              <a:rPr lang="en-US" sz="1400" b="1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de les </a:t>
            </a:r>
            <a:r>
              <a:rPr lang="en-US" sz="1400" b="1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maintenir</a:t>
            </a:r>
            <a:r>
              <a:rPr lang="en-US" sz="1400" b="1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lang="en-US" sz="1400" b="1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perpétuité</a:t>
            </a:r>
            <a:r>
              <a:rPr lang="en-US" sz="1400" b="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>
              <a:lnSpc>
                <a:spcPct val="200000"/>
              </a:lnSpc>
            </a:pPr>
            <a:r>
              <a:rPr lang="en-US" sz="1200" i="0" dirty="0">
                <a:solidFill>
                  <a:srgbClr val="65534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―</a:t>
            </a:r>
            <a:r>
              <a:rPr lang="en-US" sz="1200" i="0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Déclaration</a:t>
            </a:r>
            <a:r>
              <a:rPr lang="en-US" sz="1200" i="0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en-US" sz="1200" i="0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peuples</a:t>
            </a:r>
            <a:r>
              <a:rPr lang="en-US" sz="1200" i="0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0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d’Amérique</a:t>
            </a:r>
            <a:r>
              <a:rPr lang="en-US" sz="1200" i="0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centrale et des zones </a:t>
            </a:r>
            <a:r>
              <a:rPr lang="en-US" sz="1200" i="0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humides</a:t>
            </a:r>
            <a:r>
              <a:rPr lang="en-US" sz="1200" i="0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qui </a:t>
            </a:r>
            <a:r>
              <a:rPr lang="en-US" sz="1200" i="0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vivent</a:t>
            </a:r>
            <a:r>
              <a:rPr lang="en-US" sz="1200" i="0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0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près</a:t>
            </a:r>
            <a:r>
              <a:rPr lang="en-US" sz="1200" i="0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des sites Ramsar </a:t>
            </a:r>
            <a:r>
              <a:rPr lang="en-US" sz="1200" i="0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1200" i="0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0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Mésoamérique</a:t>
            </a:r>
            <a:r>
              <a:rPr lang="en-US" sz="1200" i="0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12 </a:t>
            </a:r>
            <a:r>
              <a:rPr lang="en-US" sz="1200" i="0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sz="1200" i="0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1999 </a:t>
            </a:r>
            <a:endParaRPr lang="en-US" sz="1800" kern="100" dirty="0">
              <a:solidFill>
                <a:srgbClr val="655348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 1" descr="Une image contenant plante, arbre, noir et blanc&#10;&#10;Description générée automatiquement">
            <a:extLst>
              <a:ext uri="{FF2B5EF4-FFF2-40B4-BE49-F238E27FC236}">
                <a16:creationId xmlns:a16="http://schemas.microsoft.com/office/drawing/2014/main" id="{4CD754C4-4C81-6AA2-F73A-ED32F15ABDC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10117635" y="5357734"/>
            <a:ext cx="2264486" cy="180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5324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6BAB7D87-E5B0-4A5B-BDF0-5660A25EA0C3}"/>
              </a:ext>
            </a:extLst>
          </p:cNvPr>
          <p:cNvSpPr>
            <a:spLocks noGrp="1"/>
          </p:cNvSpPr>
          <p:nvPr/>
        </p:nvSpPr>
        <p:spPr>
          <a:xfrm>
            <a:off x="838199" y="349735"/>
            <a:ext cx="10515600" cy="998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Nos zones </a:t>
            </a:r>
            <a:r>
              <a:rPr lang="en-US" sz="3600" b="1" dirty="0" err="1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humides</a:t>
            </a: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sont</a:t>
            </a: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en</a:t>
            </a: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 danger.</a:t>
            </a:r>
          </a:p>
          <a:p>
            <a:endParaRPr lang="en-US" sz="3600" b="1" dirty="0">
              <a:solidFill>
                <a:srgbClr val="FAF3EC"/>
              </a:solidFill>
              <a:effectLst/>
              <a:latin typeface="Arial" panose="020B0604020202020204" pitchFamily="34" charset="0"/>
              <a:ea typeface="DINPro-Regular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1C6A02E-B9E5-48CB-5015-B1EE510A9FBE}"/>
              </a:ext>
            </a:extLst>
          </p:cNvPr>
          <p:cNvSpPr>
            <a:spLocks noGrp="1"/>
          </p:cNvSpPr>
          <p:nvPr/>
        </p:nvSpPr>
        <p:spPr>
          <a:xfrm>
            <a:off x="895964" y="1437498"/>
            <a:ext cx="8786276" cy="51596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zones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humides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constituent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l’écosystème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 plus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menacé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planète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Leur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rôle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réservoir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biodiversité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mis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mal.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zones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humides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disparaissent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trois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fois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plus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vite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les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forêts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Depuis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les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années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1700, plus de 80 % de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toutes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les zones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humides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disparu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tendance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s'accélère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Depuis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1970,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sont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pas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moins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35 % des zones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humides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mondiales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qui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disparu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endParaRPr lang="en-US" sz="16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bien-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être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humain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les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moyens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subsistance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la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santé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planète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sont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jeu.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triple crise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planétaire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changement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climatique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 la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disparition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nature et de la pollution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nuit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santé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humaine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Image 2" descr="Une image contenant oiseau, art&#10;&#10;Description générée automatiquement">
            <a:extLst>
              <a:ext uri="{FF2B5EF4-FFF2-40B4-BE49-F238E27FC236}">
                <a16:creationId xmlns:a16="http://schemas.microsoft.com/office/drawing/2014/main" id="{4FABC44B-6FE7-31E3-70E4-7F0F126C895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10241040" y="2938791"/>
            <a:ext cx="1671559" cy="1746182"/>
          </a:xfrm>
          <a:prstGeom prst="rect">
            <a:avLst/>
          </a:prstGeom>
        </p:spPr>
      </p:pic>
      <p:cxnSp>
        <p:nvCxnSpPr>
          <p:cNvPr id="2" name="Connecteur droit avec flèche 1">
            <a:extLst>
              <a:ext uri="{FF2B5EF4-FFF2-40B4-BE49-F238E27FC236}">
                <a16:creationId xmlns:a16="http://schemas.microsoft.com/office/drawing/2014/main" id="{51067E4C-4AF1-8E46-6170-6A2783875D1B}"/>
              </a:ext>
            </a:extLst>
          </p:cNvPr>
          <p:cNvCxnSpPr/>
          <p:nvPr/>
        </p:nvCxnSpPr>
        <p:spPr>
          <a:xfrm>
            <a:off x="10972800" y="6522720"/>
            <a:ext cx="883920" cy="0"/>
          </a:xfrm>
          <a:prstGeom prst="straightConnector1">
            <a:avLst/>
          </a:prstGeom>
          <a:ln w="34925">
            <a:solidFill>
              <a:srgbClr val="65534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12245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6BAB7D87-E5B0-4A5B-BDF0-5660A25EA0C3}"/>
              </a:ext>
            </a:extLst>
          </p:cNvPr>
          <p:cNvSpPr>
            <a:spLocks noGrp="1"/>
          </p:cNvSpPr>
          <p:nvPr/>
        </p:nvSpPr>
        <p:spPr>
          <a:xfrm>
            <a:off x="838199" y="349735"/>
            <a:ext cx="10515600" cy="998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Nos zones </a:t>
            </a:r>
            <a:r>
              <a:rPr lang="en-US" sz="3600" b="1" dirty="0" err="1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humides</a:t>
            </a: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sont</a:t>
            </a: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en</a:t>
            </a: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 danger.</a:t>
            </a:r>
          </a:p>
          <a:p>
            <a:endParaRPr lang="en-US" sz="3600" b="1" dirty="0">
              <a:solidFill>
                <a:srgbClr val="FAF3EC"/>
              </a:solidFill>
              <a:effectLst/>
              <a:latin typeface="Arial" panose="020B0604020202020204" pitchFamily="34" charset="0"/>
              <a:ea typeface="DINPro-Regular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1C6A02E-B9E5-48CB-5015-B1EE510A9FBE}"/>
              </a:ext>
            </a:extLst>
          </p:cNvPr>
          <p:cNvSpPr>
            <a:spLocks noGrp="1"/>
          </p:cNvSpPr>
          <p:nvPr/>
        </p:nvSpPr>
        <p:spPr>
          <a:xfrm>
            <a:off x="895964" y="1424797"/>
            <a:ext cx="11067436" cy="55094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espèces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zones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humides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sont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menacées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d’extinction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disparaissent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plus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rapidement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celles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autres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écosystèmes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espèce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d’eau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douce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sur trois et 25 % de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toutes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les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espèces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peuplant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les zones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humides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sont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danger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réel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d’extinction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raison de la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disparition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l’écosystème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50 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dernières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années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81 % des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espèces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terrestres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zones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humides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36 % des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espèces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côtières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marines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vu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leur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population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décliner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activités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humaines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le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changement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climatique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sont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l’origine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cette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dégradation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L’agriculture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reste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principale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cause de la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perte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zones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humides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de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leur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dégradation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Une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utilisation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rationnelle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essentielle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pour assurer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leur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durabilité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pollution de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l’eau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la pollution plastique et la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surpêche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endommagent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les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écosystèmes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zones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humides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tout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les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espèces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envahissantes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développement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villes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l’augmentation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demande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terres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empiètent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plus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plus sur les zones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humides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en-US" sz="19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en-US" sz="19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en-US" sz="19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14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 descr="Une image contenant oiseau, art&#10;&#10;Description générée automatiquement">
            <a:extLst>
              <a:ext uri="{FF2B5EF4-FFF2-40B4-BE49-F238E27FC236}">
                <a16:creationId xmlns:a16="http://schemas.microsoft.com/office/drawing/2014/main" id="{4FABC44B-6FE7-31E3-70E4-7F0F126C895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10101341" y="5124518"/>
            <a:ext cx="1671559" cy="174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0022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6BAB7D87-E5B0-4A5B-BDF0-5660A25EA0C3}"/>
              </a:ext>
            </a:extLst>
          </p:cNvPr>
          <p:cNvSpPr>
            <a:spLocks noGrp="1"/>
          </p:cNvSpPr>
          <p:nvPr/>
        </p:nvSpPr>
        <p:spPr>
          <a:xfrm>
            <a:off x="838200" y="369998"/>
            <a:ext cx="10515600" cy="998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Nous </a:t>
            </a:r>
            <a:r>
              <a:rPr lang="en-US" sz="3600" b="1" dirty="0" err="1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devons</a:t>
            </a: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agir</a:t>
            </a: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maintenant</a:t>
            </a: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. </a:t>
            </a:r>
            <a:b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</a:b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Ensemble.</a:t>
            </a:r>
          </a:p>
          <a:p>
            <a:endParaRPr lang="en-US" sz="3600" b="1" dirty="0">
              <a:solidFill>
                <a:srgbClr val="FAF3EC"/>
              </a:solidFill>
              <a:effectLst/>
              <a:latin typeface="Arial" panose="020B0604020202020204" pitchFamily="34" charset="0"/>
              <a:ea typeface="DINPro-Regular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1C6A02E-B9E5-48CB-5015-B1EE510A9FBE}"/>
              </a:ext>
            </a:extLst>
          </p:cNvPr>
          <p:cNvSpPr>
            <a:spLocks noGrp="1"/>
          </p:cNvSpPr>
          <p:nvPr/>
        </p:nvSpPr>
        <p:spPr>
          <a:xfrm>
            <a:off x="958170" y="1660960"/>
            <a:ext cx="10833495" cy="5339225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53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Prendre des </a:t>
            </a:r>
            <a:r>
              <a:rPr lang="en-US" sz="53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mesures</a:t>
            </a:r>
            <a:r>
              <a:rPr lang="en-US" sz="53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positives pour les zones </a:t>
            </a:r>
            <a:r>
              <a:rPr lang="en-US" sz="53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humides</a:t>
            </a:r>
            <a:r>
              <a:rPr lang="en-US" sz="53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3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aujourd’hui</a:t>
            </a:r>
            <a:r>
              <a:rPr lang="en-US" sz="53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53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c’est</a:t>
            </a:r>
            <a:r>
              <a:rPr lang="en-US" sz="53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3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contribuer</a:t>
            </a:r>
            <a:r>
              <a:rPr lang="en-US" sz="53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3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lang="en-US" sz="53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3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protéger</a:t>
            </a:r>
            <a:r>
              <a:rPr lang="en-US" sz="53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 bien-</a:t>
            </a:r>
            <a:r>
              <a:rPr lang="en-US" sz="53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être</a:t>
            </a:r>
            <a:r>
              <a:rPr lang="en-US" sz="53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3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humain</a:t>
            </a:r>
            <a:r>
              <a:rPr lang="en-US" sz="53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3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demain</a:t>
            </a:r>
            <a:r>
              <a:rPr lang="en-US" sz="53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53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zones </a:t>
            </a:r>
            <a:r>
              <a:rPr lang="en-US" sz="53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humides</a:t>
            </a:r>
            <a:r>
              <a:rPr lang="en-US" sz="53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3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soutiennent</a:t>
            </a:r>
            <a:r>
              <a:rPr lang="en-US" sz="53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 bien-</a:t>
            </a:r>
            <a:r>
              <a:rPr lang="en-US" sz="53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être</a:t>
            </a:r>
            <a:r>
              <a:rPr lang="en-US" sz="53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3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humain</a:t>
            </a:r>
            <a:r>
              <a:rPr lang="en-US" sz="53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3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53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tant que </a:t>
            </a:r>
            <a:r>
              <a:rPr lang="en-US" sz="53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gardiennes</a:t>
            </a:r>
            <a:r>
              <a:rPr lang="en-US" sz="53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3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naturelles</a:t>
            </a:r>
            <a:r>
              <a:rPr lang="en-US" sz="53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3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contre</a:t>
            </a:r>
            <a:r>
              <a:rPr lang="en-US" sz="53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pollution, </a:t>
            </a:r>
            <a:r>
              <a:rPr lang="en-US" sz="53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53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tant que </a:t>
            </a:r>
            <a:r>
              <a:rPr lang="en-US" sz="53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composantes</a:t>
            </a:r>
            <a:r>
              <a:rPr lang="en-US" sz="53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3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intégrales</a:t>
            </a:r>
            <a:r>
              <a:rPr lang="en-US" sz="53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3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d’une</a:t>
            </a:r>
            <a:r>
              <a:rPr lang="en-US" sz="53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planification </a:t>
            </a:r>
            <a:r>
              <a:rPr lang="en-US" sz="53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urbaine</a:t>
            </a:r>
            <a:r>
              <a:rPr lang="en-US" sz="53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3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résiliente</a:t>
            </a:r>
            <a:r>
              <a:rPr lang="en-US" sz="53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de la restauration, et </a:t>
            </a:r>
            <a:r>
              <a:rPr lang="en-US" sz="53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53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tant que </a:t>
            </a:r>
            <a:r>
              <a:rPr lang="en-US" sz="53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contributrices</a:t>
            </a:r>
            <a:r>
              <a:rPr lang="en-US" sz="53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3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essentielles</a:t>
            </a:r>
            <a:r>
              <a:rPr lang="en-US" sz="53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 concept plus large d’« </a:t>
            </a:r>
            <a:r>
              <a:rPr lang="en-US" sz="53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</a:t>
            </a:r>
            <a:r>
              <a:rPr lang="en-US" sz="53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3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seule</a:t>
            </a:r>
            <a:r>
              <a:rPr lang="en-US" sz="53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3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santé</a:t>
            </a:r>
            <a:r>
              <a:rPr lang="en-US" sz="53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». 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53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Vous</a:t>
            </a:r>
            <a:r>
              <a:rPr lang="en-US" sz="53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3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pouvez</a:t>
            </a:r>
            <a:r>
              <a:rPr lang="en-US" sz="53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:</a:t>
            </a:r>
          </a:p>
          <a:p>
            <a:pPr lvl="1">
              <a:lnSpc>
                <a:spcPct val="130000"/>
              </a:lnSpc>
              <a:spcBef>
                <a:spcPts val="0"/>
              </a:spcBef>
            </a:pPr>
            <a:r>
              <a:rPr lang="en-US" sz="48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comprendre</a:t>
            </a:r>
            <a:r>
              <a:rPr lang="en-US" sz="48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l’importance</a:t>
            </a:r>
            <a:r>
              <a:rPr lang="en-US" sz="48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les contributions des zones </a:t>
            </a:r>
            <a:r>
              <a:rPr lang="en-US" sz="48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humides</a:t>
            </a:r>
            <a:r>
              <a:rPr lang="en-US" sz="48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;</a:t>
            </a:r>
          </a:p>
          <a:p>
            <a:pPr lvl="1">
              <a:lnSpc>
                <a:spcPct val="130000"/>
              </a:lnSpc>
              <a:spcBef>
                <a:spcPts val="0"/>
              </a:spcBef>
            </a:pPr>
            <a:r>
              <a:rPr lang="en-US" sz="48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assurer </a:t>
            </a:r>
            <a:r>
              <a:rPr lang="en-US" sz="48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leur</a:t>
            </a:r>
            <a:r>
              <a:rPr lang="en-US" sz="48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utilisation</a:t>
            </a:r>
            <a:r>
              <a:rPr lang="en-US" sz="48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durable </a:t>
            </a:r>
            <a:r>
              <a:rPr lang="en-US" sz="48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48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les </a:t>
            </a:r>
            <a:r>
              <a:rPr lang="en-US" sz="48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gérant</a:t>
            </a:r>
            <a:r>
              <a:rPr lang="en-US" sz="48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rationnellement</a:t>
            </a:r>
            <a:r>
              <a:rPr lang="en-US" sz="48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;</a:t>
            </a:r>
          </a:p>
          <a:p>
            <a:pPr lvl="1">
              <a:lnSpc>
                <a:spcPct val="130000"/>
              </a:lnSpc>
              <a:spcBef>
                <a:spcPts val="0"/>
              </a:spcBef>
            </a:pPr>
            <a:r>
              <a:rPr lang="en-US" sz="48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attirer</a:t>
            </a:r>
            <a:r>
              <a:rPr lang="en-US" sz="48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les </a:t>
            </a:r>
            <a:r>
              <a:rPr lang="en-US" sz="48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investissements</a:t>
            </a:r>
            <a:r>
              <a:rPr lang="en-US" sz="48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nécessaires</a:t>
            </a:r>
            <a:r>
              <a:rPr lang="en-US" sz="48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lang="en-US" sz="48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leur</a:t>
            </a:r>
            <a:r>
              <a:rPr lang="en-US" sz="48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conservation et </a:t>
            </a:r>
            <a:r>
              <a:rPr lang="en-US" sz="48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lang="en-US" sz="48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leur</a:t>
            </a:r>
            <a:r>
              <a:rPr lang="en-US" sz="48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restauration.</a:t>
            </a:r>
          </a:p>
        </p:txBody>
      </p:sp>
      <p:pic>
        <p:nvPicPr>
          <p:cNvPr id="4" name="Image 3" descr="Une image contenant mammifère, dessin, illustration, silhouette&#10;&#10;Description générée automatiquement">
            <a:extLst>
              <a:ext uri="{FF2B5EF4-FFF2-40B4-BE49-F238E27FC236}">
                <a16:creationId xmlns:a16="http://schemas.microsoft.com/office/drawing/2014/main" id="{F1822C73-2428-BD59-F5FE-4CB5FB42614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8912485" y="3988625"/>
            <a:ext cx="2999150" cy="2348732"/>
          </a:xfrm>
          <a:prstGeom prst="rect">
            <a:avLst/>
          </a:prstGeom>
        </p:spPr>
      </p:pic>
      <p:cxnSp>
        <p:nvCxnSpPr>
          <p:cNvPr id="2" name="Connecteur droit avec flèche 1">
            <a:extLst>
              <a:ext uri="{FF2B5EF4-FFF2-40B4-BE49-F238E27FC236}">
                <a16:creationId xmlns:a16="http://schemas.microsoft.com/office/drawing/2014/main" id="{633684DF-29BE-757F-EAAC-000C69B4E5C2}"/>
              </a:ext>
            </a:extLst>
          </p:cNvPr>
          <p:cNvCxnSpPr/>
          <p:nvPr/>
        </p:nvCxnSpPr>
        <p:spPr>
          <a:xfrm>
            <a:off x="10972800" y="6522720"/>
            <a:ext cx="883920" cy="0"/>
          </a:xfrm>
          <a:prstGeom prst="straightConnector1">
            <a:avLst/>
          </a:prstGeom>
          <a:ln w="34925">
            <a:solidFill>
              <a:srgbClr val="65534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2509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6BAB7D87-E5B0-4A5B-BDF0-5660A25EA0C3}"/>
              </a:ext>
            </a:extLst>
          </p:cNvPr>
          <p:cNvSpPr>
            <a:spLocks noGrp="1"/>
          </p:cNvSpPr>
          <p:nvPr/>
        </p:nvSpPr>
        <p:spPr>
          <a:xfrm>
            <a:off x="838200" y="369998"/>
            <a:ext cx="10515600" cy="998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Nous </a:t>
            </a:r>
            <a:r>
              <a:rPr lang="en-US" sz="3600" b="1" dirty="0" err="1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devons</a:t>
            </a: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agir</a:t>
            </a: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maintenant</a:t>
            </a: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. </a:t>
            </a:r>
            <a:b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</a:b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Ensemble.</a:t>
            </a:r>
          </a:p>
          <a:p>
            <a:endParaRPr lang="en-US" sz="3600" b="1" dirty="0">
              <a:solidFill>
                <a:srgbClr val="FAF3EC"/>
              </a:solidFill>
              <a:effectLst/>
              <a:latin typeface="Arial" panose="020B0604020202020204" pitchFamily="34" charset="0"/>
              <a:ea typeface="DINPro-Regular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1C6A02E-B9E5-48CB-5015-B1EE510A9FBE}"/>
              </a:ext>
            </a:extLst>
          </p:cNvPr>
          <p:cNvSpPr>
            <a:spLocks noGrp="1"/>
          </p:cNvSpPr>
          <p:nvPr/>
        </p:nvSpPr>
        <p:spPr>
          <a:xfrm>
            <a:off x="958170" y="1648260"/>
            <a:ext cx="10833495" cy="5339225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30000"/>
              </a:lnSpc>
              <a:spcAft>
                <a:spcPts val="1200"/>
              </a:spcAft>
            </a:pPr>
            <a:r>
              <a:rPr lang="en-US" sz="6500" b="0" i="0" dirty="0">
                <a:solidFill>
                  <a:srgbClr val="AD9B1E"/>
                </a:solidFill>
                <a:effectLst/>
                <a:latin typeface="Lexend"/>
              </a:rPr>
              <a:t>La </a:t>
            </a:r>
            <a:r>
              <a:rPr lang="en-US" sz="6500" b="0" i="0" dirty="0" err="1">
                <a:solidFill>
                  <a:srgbClr val="AD9B1E"/>
                </a:solidFill>
                <a:effectLst/>
                <a:latin typeface="Lexend"/>
              </a:rPr>
              <a:t>Décennie</a:t>
            </a:r>
            <a:r>
              <a:rPr lang="en-US" sz="6500" b="0" i="0" dirty="0">
                <a:solidFill>
                  <a:srgbClr val="AD9B1E"/>
                </a:solidFill>
                <a:effectLst/>
                <a:latin typeface="Lexend"/>
              </a:rPr>
              <a:t> des Nations </a:t>
            </a:r>
            <a:r>
              <a:rPr lang="en-US" sz="6500" b="0" i="0" dirty="0" err="1">
                <a:solidFill>
                  <a:srgbClr val="AD9B1E"/>
                </a:solidFill>
                <a:effectLst/>
                <a:latin typeface="Lexend"/>
              </a:rPr>
              <a:t>Unies</a:t>
            </a:r>
            <a:r>
              <a:rPr lang="en-US" sz="6500" b="0" i="0" dirty="0">
                <a:solidFill>
                  <a:srgbClr val="AD9B1E"/>
                </a:solidFill>
                <a:effectLst/>
                <a:latin typeface="Lexend"/>
              </a:rPr>
              <a:t> pour la restauration des </a:t>
            </a:r>
            <a:r>
              <a:rPr lang="en-US" sz="6500" b="0" i="0" dirty="0" err="1">
                <a:solidFill>
                  <a:srgbClr val="AD9B1E"/>
                </a:solidFill>
                <a:effectLst/>
                <a:latin typeface="Lexend"/>
              </a:rPr>
              <a:t>écosystèmes</a:t>
            </a:r>
            <a:r>
              <a:rPr lang="en-US" sz="6500" b="0" i="0" dirty="0">
                <a:solidFill>
                  <a:srgbClr val="AD9B1E"/>
                </a:solidFill>
                <a:effectLst/>
                <a:latin typeface="Lexend"/>
              </a:rPr>
              <a:t> (2021-2030) </a:t>
            </a:r>
            <a:r>
              <a:rPr lang="en-US" sz="6500" b="0" i="0" dirty="0" err="1">
                <a:solidFill>
                  <a:srgbClr val="AD9B1E"/>
                </a:solidFill>
                <a:effectLst/>
                <a:latin typeface="Lexend"/>
              </a:rPr>
              <a:t>est</a:t>
            </a:r>
            <a:r>
              <a:rPr lang="en-US" sz="6500" b="0" i="0" dirty="0">
                <a:solidFill>
                  <a:srgbClr val="AD9B1E"/>
                </a:solidFill>
                <a:effectLst/>
                <a:latin typeface="Lexend"/>
              </a:rPr>
              <a:t> un </a:t>
            </a:r>
            <a:r>
              <a:rPr lang="en-US" sz="6500" b="0" i="0" dirty="0" err="1">
                <a:solidFill>
                  <a:srgbClr val="AD9B1E"/>
                </a:solidFill>
                <a:effectLst/>
                <a:latin typeface="Lexend"/>
              </a:rPr>
              <a:t>appel</a:t>
            </a:r>
            <a:r>
              <a:rPr lang="en-US" sz="6500" b="0" i="0" dirty="0">
                <a:solidFill>
                  <a:srgbClr val="AD9B1E"/>
                </a:solidFill>
                <a:effectLst/>
                <a:latin typeface="Lexend"/>
              </a:rPr>
              <a:t> </a:t>
            </a:r>
            <a:r>
              <a:rPr lang="en-US" sz="6500" b="0" i="0" dirty="0" err="1">
                <a:solidFill>
                  <a:srgbClr val="AD9B1E"/>
                </a:solidFill>
                <a:effectLst/>
                <a:latin typeface="Lexend"/>
              </a:rPr>
              <a:t>lancé</a:t>
            </a:r>
            <a:r>
              <a:rPr lang="en-US" sz="6500" b="0" i="0" dirty="0">
                <a:solidFill>
                  <a:srgbClr val="AD9B1E"/>
                </a:solidFill>
                <a:effectLst/>
                <a:latin typeface="Lexend"/>
              </a:rPr>
              <a:t> </a:t>
            </a:r>
            <a:r>
              <a:rPr lang="en-US" sz="6500" b="0" i="0" dirty="0" err="1">
                <a:solidFill>
                  <a:srgbClr val="AD9B1E"/>
                </a:solidFill>
                <a:effectLst/>
                <a:latin typeface="Lexend"/>
              </a:rPr>
              <a:t>à</a:t>
            </a:r>
            <a:r>
              <a:rPr lang="en-US" sz="6500" b="0" i="0" dirty="0">
                <a:solidFill>
                  <a:srgbClr val="AD9B1E"/>
                </a:solidFill>
                <a:effectLst/>
                <a:latin typeface="Lexend"/>
              </a:rPr>
              <a:t> </a:t>
            </a:r>
            <a:r>
              <a:rPr lang="en-US" sz="6500" b="0" i="0" dirty="0" err="1">
                <a:solidFill>
                  <a:srgbClr val="AD9B1E"/>
                </a:solidFill>
                <a:effectLst/>
                <a:latin typeface="Lexend"/>
              </a:rPr>
              <a:t>tous</a:t>
            </a:r>
            <a:r>
              <a:rPr lang="en-US" sz="6500" b="0" i="0" dirty="0">
                <a:solidFill>
                  <a:srgbClr val="AD9B1E"/>
                </a:solidFill>
                <a:effectLst/>
                <a:latin typeface="Lexend"/>
              </a:rPr>
              <a:t> les pays du monde pour </a:t>
            </a:r>
            <a:r>
              <a:rPr lang="en-US" sz="6500" b="0" i="0" dirty="0" err="1">
                <a:solidFill>
                  <a:srgbClr val="AD9B1E"/>
                </a:solidFill>
                <a:effectLst/>
                <a:latin typeface="Lexend"/>
              </a:rPr>
              <a:t>protéger</a:t>
            </a:r>
            <a:r>
              <a:rPr lang="en-US" sz="6500" b="0" i="0" dirty="0">
                <a:solidFill>
                  <a:srgbClr val="AD9B1E"/>
                </a:solidFill>
                <a:effectLst/>
                <a:latin typeface="Lexend"/>
              </a:rPr>
              <a:t> et </a:t>
            </a:r>
            <a:r>
              <a:rPr lang="en-US" sz="6500" b="0" i="0" dirty="0" err="1">
                <a:solidFill>
                  <a:srgbClr val="AD9B1E"/>
                </a:solidFill>
                <a:effectLst/>
                <a:latin typeface="Lexend"/>
              </a:rPr>
              <a:t>restaurer</a:t>
            </a:r>
            <a:r>
              <a:rPr lang="en-US" sz="6500" b="0" i="0" dirty="0">
                <a:solidFill>
                  <a:srgbClr val="AD9B1E"/>
                </a:solidFill>
                <a:effectLst/>
                <a:latin typeface="Lexend"/>
              </a:rPr>
              <a:t> les </a:t>
            </a:r>
            <a:r>
              <a:rPr lang="en-US" sz="6500" b="0" i="0" dirty="0" err="1">
                <a:solidFill>
                  <a:srgbClr val="AD9B1E"/>
                </a:solidFill>
                <a:effectLst/>
                <a:latin typeface="Lexend"/>
              </a:rPr>
              <a:t>écosystèmes</a:t>
            </a:r>
            <a:r>
              <a:rPr lang="en-US" sz="6500" b="0" i="0" dirty="0">
                <a:solidFill>
                  <a:srgbClr val="AD9B1E"/>
                </a:solidFill>
                <a:effectLst/>
                <a:latin typeface="Lexend"/>
              </a:rPr>
              <a:t> dans </a:t>
            </a:r>
            <a:r>
              <a:rPr lang="en-US" sz="6500" b="0" i="0" dirty="0" err="1">
                <a:solidFill>
                  <a:srgbClr val="AD9B1E"/>
                </a:solidFill>
                <a:effectLst/>
                <a:latin typeface="Lexend"/>
              </a:rPr>
              <a:t>l’intérêt</a:t>
            </a:r>
            <a:r>
              <a:rPr lang="en-US" sz="6500" b="0" i="0" dirty="0">
                <a:solidFill>
                  <a:srgbClr val="AD9B1E"/>
                </a:solidFill>
                <a:effectLst/>
                <a:latin typeface="Lexend"/>
              </a:rPr>
              <a:t> de la nature et des </a:t>
            </a:r>
            <a:r>
              <a:rPr lang="en-US" sz="6500" b="0" i="0" dirty="0" err="1">
                <a:solidFill>
                  <a:srgbClr val="AD9B1E"/>
                </a:solidFill>
                <a:effectLst/>
                <a:latin typeface="Lexend"/>
              </a:rPr>
              <a:t>êtres</a:t>
            </a:r>
            <a:r>
              <a:rPr lang="en-US" sz="6500" b="0" i="0" dirty="0">
                <a:solidFill>
                  <a:srgbClr val="AD9B1E"/>
                </a:solidFill>
                <a:effectLst/>
                <a:latin typeface="Lexend"/>
              </a:rPr>
              <a:t> </a:t>
            </a:r>
            <a:r>
              <a:rPr lang="en-US" sz="6500" b="0" i="0" dirty="0" err="1">
                <a:solidFill>
                  <a:srgbClr val="AD9B1E"/>
                </a:solidFill>
                <a:effectLst/>
                <a:latin typeface="Lexend"/>
              </a:rPr>
              <a:t>humains</a:t>
            </a:r>
            <a:r>
              <a:rPr lang="en-US" sz="6500" b="0" i="0" dirty="0">
                <a:solidFill>
                  <a:srgbClr val="AD9B1E"/>
                </a:solidFill>
                <a:effectLst/>
                <a:latin typeface="Lexend"/>
              </a:rPr>
              <a:t>. </a:t>
            </a:r>
          </a:p>
          <a:p>
            <a:pPr lvl="1">
              <a:lnSpc>
                <a:spcPct val="130000"/>
              </a:lnSpc>
            </a:pPr>
            <a:r>
              <a:rPr lang="en-US" sz="5800" b="0" i="0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 Convention sur les zones </a:t>
            </a:r>
            <a:r>
              <a:rPr lang="en-US" sz="5800" b="0" i="0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humides</a:t>
            </a:r>
            <a:r>
              <a:rPr lang="en-US" sz="5800" b="0" i="0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5800" b="0" i="0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5800" b="0" i="0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tant que </a:t>
            </a:r>
            <a:r>
              <a:rPr lang="en-US" sz="5800" b="0" i="0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partenaire</a:t>
            </a:r>
            <a:r>
              <a:rPr lang="en-US" sz="5800" b="0" i="0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00" b="0" i="0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mondial</a:t>
            </a:r>
            <a:r>
              <a:rPr lang="en-US" sz="5800" b="0" i="0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5800" b="0" i="0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reconnaît</a:t>
            </a:r>
            <a:r>
              <a:rPr lang="en-US" sz="5800" b="0" i="0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5800" b="0" i="0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800" b="0" i="0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que la restauration des zones </a:t>
            </a:r>
            <a:r>
              <a:rPr lang="en-US" sz="5800" b="0" i="0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humides</a:t>
            </a:r>
            <a:r>
              <a:rPr lang="en-US" sz="5800" b="0" i="0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la Terre doit </a:t>
            </a:r>
            <a:r>
              <a:rPr lang="en-US" sz="5800" b="0" i="0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être</a:t>
            </a:r>
            <a:r>
              <a:rPr lang="en-US" sz="5800" b="0" i="0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00" b="0" i="0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une</a:t>
            </a:r>
            <a:r>
              <a:rPr lang="en-US" sz="5800" b="0" i="0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00" b="0" i="0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priorité</a:t>
            </a:r>
            <a:r>
              <a:rPr lang="en-US" sz="5800" b="0" i="0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00" b="0" i="0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essentielle</a:t>
            </a:r>
            <a:r>
              <a:rPr lang="en-US" sz="5800" b="0" i="0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5800" b="0" i="0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800" b="0" i="0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pour assurer un avenir durable. </a:t>
            </a:r>
          </a:p>
          <a:p>
            <a:pPr lvl="1">
              <a:lnSpc>
                <a:spcPct val="130000"/>
              </a:lnSpc>
              <a:spcAft>
                <a:spcPts val="1200"/>
              </a:spcAft>
            </a:pPr>
            <a:r>
              <a:rPr lang="en-US" sz="5800" b="0" i="0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L’initiative</a:t>
            </a:r>
            <a:r>
              <a:rPr lang="en-US" sz="5800" b="0" i="0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00" b="0" i="0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constitue</a:t>
            </a:r>
            <a:r>
              <a:rPr lang="en-US" sz="5800" b="0" i="0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00" b="0" i="0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une</a:t>
            </a:r>
            <a:r>
              <a:rPr lang="en-US" sz="5800" b="0" i="0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occasion unique et opportune </a:t>
            </a:r>
            <a:r>
              <a:rPr lang="en-US" sz="5800" b="0" i="0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d’unir</a:t>
            </a:r>
            <a:r>
              <a:rPr lang="en-US" sz="5800" b="0" i="0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les efforts et de </a:t>
            </a:r>
            <a:r>
              <a:rPr lang="en-US" sz="5800" b="0" i="0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réaliser</a:t>
            </a:r>
            <a:r>
              <a:rPr lang="en-US" sz="5800" b="0" i="0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5800" b="0" i="0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800" b="0" i="0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 </a:t>
            </a:r>
            <a:r>
              <a:rPr lang="en-US" sz="5800" b="0" i="0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progrès</a:t>
            </a:r>
            <a:r>
              <a:rPr lang="en-US" sz="5800" b="0" i="0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00" b="0" i="0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significatifs</a:t>
            </a:r>
            <a:r>
              <a:rPr lang="en-US" sz="5800" b="0" i="0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00" b="0" i="0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lang="en-US" sz="5800" b="0" i="0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00" b="0" i="0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l’échelon</a:t>
            </a:r>
            <a:r>
              <a:rPr lang="en-US" sz="5800" b="0" i="0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00" b="0" i="0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mondial</a:t>
            </a:r>
            <a:r>
              <a:rPr lang="en-US" sz="5800" b="0" i="0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pour </a:t>
            </a:r>
            <a:r>
              <a:rPr lang="en-US" sz="5800" b="0" i="0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prévenir</a:t>
            </a:r>
            <a:r>
              <a:rPr lang="en-US" sz="5800" b="0" i="0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5800" b="0" i="0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enrayer</a:t>
            </a:r>
            <a:r>
              <a:rPr lang="en-US" sz="5800" b="0" i="0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5800" b="0" i="0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inverser</a:t>
            </a:r>
            <a:r>
              <a:rPr lang="en-US" sz="5800" b="0" i="0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5800" b="0" i="0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dégradation</a:t>
            </a:r>
            <a:r>
              <a:rPr lang="en-US" sz="5800" b="0" i="0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des zones </a:t>
            </a:r>
            <a:r>
              <a:rPr lang="en-US" sz="5800" b="0" i="0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humides</a:t>
            </a:r>
            <a:r>
              <a:rPr lang="en-US" sz="5800" b="0" i="0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5800" b="0" i="0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notre</a:t>
            </a:r>
            <a:r>
              <a:rPr lang="en-US" sz="5800" b="0" i="0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00" b="0" i="0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planète</a:t>
            </a:r>
            <a:r>
              <a:rPr lang="en-US" sz="5800" b="0" i="0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sz="65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Participez</a:t>
            </a:r>
            <a:r>
              <a:rPr lang="en-US" sz="65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5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lang="en-US" sz="65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5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l’effort</a:t>
            </a:r>
            <a:r>
              <a:rPr lang="en-US" sz="65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5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mondial</a:t>
            </a:r>
            <a:r>
              <a:rPr lang="en-US" sz="65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5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visant</a:t>
            </a:r>
            <a:r>
              <a:rPr lang="en-US" sz="65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5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lang="en-US" sz="65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5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protéger</a:t>
            </a:r>
            <a:r>
              <a:rPr lang="en-US" sz="65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65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entretenir</a:t>
            </a:r>
            <a:r>
              <a:rPr lang="en-US" sz="65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65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soutenir</a:t>
            </a:r>
            <a:r>
              <a:rPr lang="en-US" sz="65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65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5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zones </a:t>
            </a:r>
            <a:r>
              <a:rPr lang="en-US" sz="65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humides</a:t>
            </a:r>
            <a:r>
              <a:rPr lang="en-US" sz="65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US" sz="65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planète</a:t>
            </a:r>
            <a:r>
              <a:rPr lang="en-US" sz="65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pour le bien-</a:t>
            </a:r>
            <a:r>
              <a:rPr lang="en-US" sz="65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être</a:t>
            </a:r>
            <a:r>
              <a:rPr lang="en-US" sz="65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en-US" sz="65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générations</a:t>
            </a:r>
            <a:r>
              <a:rPr lang="en-US" sz="65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65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5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présentes</a:t>
            </a:r>
            <a:r>
              <a:rPr lang="en-US" sz="65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futures.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endParaRPr lang="en-US" sz="6500" dirty="0">
              <a:solidFill>
                <a:srgbClr val="AD9B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  <a:spcBef>
                <a:spcPts val="0"/>
              </a:spcBef>
            </a:pPr>
            <a:endParaRPr lang="en-US" sz="6500" dirty="0">
              <a:solidFill>
                <a:srgbClr val="AD9B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  <a:spcBef>
                <a:spcPts val="0"/>
              </a:spcBef>
            </a:pPr>
            <a:endParaRPr lang="en-US" sz="6500" dirty="0">
              <a:solidFill>
                <a:srgbClr val="AD9B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  <a:spcBef>
                <a:spcPts val="0"/>
              </a:spcBef>
            </a:pPr>
            <a:endParaRPr lang="en-US" sz="14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 descr="Une image contenant mammifère, dessin, illustration, silhouette&#10;&#10;Description générée automatiquement">
            <a:extLst>
              <a:ext uri="{FF2B5EF4-FFF2-40B4-BE49-F238E27FC236}">
                <a16:creationId xmlns:a16="http://schemas.microsoft.com/office/drawing/2014/main" id="{F1822C73-2428-BD59-F5FE-4CB5FB42614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9305841" y="4667403"/>
            <a:ext cx="2605794" cy="204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9142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barrière de corail, Ressources d’eau, Étendue d’eau, eau&#10;&#10;Description générée automatiquement">
            <a:extLst>
              <a:ext uri="{FF2B5EF4-FFF2-40B4-BE49-F238E27FC236}">
                <a16:creationId xmlns:a16="http://schemas.microsoft.com/office/drawing/2014/main" id="{3360EC68-7DD1-C1C3-0EBF-FFC90E0C35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68"/>
            <a:ext cx="12198352" cy="6854432"/>
          </a:xfrm>
          <a:prstGeom prst="rect">
            <a:avLst/>
          </a:prstGeom>
        </p:spPr>
      </p:pic>
      <p:sp>
        <p:nvSpPr>
          <p:cNvPr id="3" name="TextBox 6">
            <a:extLst>
              <a:ext uri="{FF2B5EF4-FFF2-40B4-BE49-F238E27FC236}">
                <a16:creationId xmlns:a16="http://schemas.microsoft.com/office/drawing/2014/main" id="{B25CCF32-A01F-416E-778D-DB88A3F0AF2D}"/>
              </a:ext>
            </a:extLst>
          </p:cNvPr>
          <p:cNvSpPr txBox="1"/>
          <p:nvPr/>
        </p:nvSpPr>
        <p:spPr>
          <a:xfrm>
            <a:off x="0" y="2410119"/>
            <a:ext cx="121920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solidFill>
                  <a:srgbClr val="FAF3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Chaque</a:t>
            </a:r>
            <a:r>
              <a:rPr lang="en-US" sz="5400" b="1" dirty="0">
                <a:solidFill>
                  <a:srgbClr val="FAF3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zone </a:t>
            </a:r>
            <a:r>
              <a:rPr lang="en-US" sz="5400" b="1" dirty="0" err="1">
                <a:solidFill>
                  <a:srgbClr val="FAF3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humide</a:t>
            </a:r>
            <a:br>
              <a:rPr lang="en-US" sz="5400" b="1" dirty="0">
                <a:solidFill>
                  <a:srgbClr val="FAF3E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400" b="1" dirty="0" err="1">
                <a:solidFill>
                  <a:srgbClr val="FAF3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5400" b="1" dirty="0">
                <a:solidFill>
                  <a:srgbClr val="FAF3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AF3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importante</a:t>
            </a:r>
            <a:r>
              <a:rPr lang="en-US" sz="5400" b="1" dirty="0">
                <a:solidFill>
                  <a:srgbClr val="FAF3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n-US" sz="5400" b="1" dirty="0" err="1">
                <a:solidFill>
                  <a:srgbClr val="FAF3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Chaque</a:t>
            </a:r>
            <a:r>
              <a:rPr lang="en-US" sz="5400" b="1" dirty="0">
                <a:solidFill>
                  <a:srgbClr val="FAF3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effort </a:t>
            </a:r>
            <a:r>
              <a:rPr lang="en-US" sz="5400" b="1" dirty="0" err="1">
                <a:solidFill>
                  <a:srgbClr val="FAF3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compte</a:t>
            </a:r>
            <a:r>
              <a:rPr lang="en-US" sz="5400" b="1" dirty="0">
                <a:solidFill>
                  <a:srgbClr val="FAF3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en-US" sz="5400" b="1" dirty="0">
              <a:solidFill>
                <a:srgbClr val="FAF3E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ED53EDC-A6A4-ED2D-D055-C7CAE289E8DF}"/>
              </a:ext>
            </a:extLst>
          </p:cNvPr>
          <p:cNvSpPr/>
          <p:nvPr/>
        </p:nvSpPr>
        <p:spPr>
          <a:xfrm>
            <a:off x="0" y="1219200"/>
            <a:ext cx="289367" cy="5638800"/>
          </a:xfrm>
          <a:prstGeom prst="rect">
            <a:avLst/>
          </a:prstGeom>
          <a:solidFill>
            <a:srgbClr val="AD9B1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44B6D0-D688-F52C-4D32-5E3E6B23BD40}"/>
              </a:ext>
            </a:extLst>
          </p:cNvPr>
          <p:cNvSpPr/>
          <p:nvPr/>
        </p:nvSpPr>
        <p:spPr>
          <a:xfrm>
            <a:off x="-1" y="0"/>
            <a:ext cx="12191999" cy="1219200"/>
          </a:xfrm>
          <a:prstGeom prst="rect">
            <a:avLst/>
          </a:prstGeom>
          <a:solidFill>
            <a:srgbClr val="BE8B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58F6DE-14AB-A4E1-74DF-59254E76846F}"/>
              </a:ext>
            </a:extLst>
          </p:cNvPr>
          <p:cNvSpPr/>
          <p:nvPr/>
        </p:nvSpPr>
        <p:spPr>
          <a:xfrm>
            <a:off x="0" y="0"/>
            <a:ext cx="289367" cy="1219200"/>
          </a:xfrm>
          <a:prstGeom prst="rect">
            <a:avLst/>
          </a:prstGeom>
          <a:solidFill>
            <a:srgbClr val="6553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8" name="Image 7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097BF899-263B-6058-D892-CC65953C6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2100" y="219673"/>
            <a:ext cx="2562697" cy="71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0413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0DE7828-4A32-92BB-15C0-DC02F9E4858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F3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DA2F8056-75EA-5A1F-83CA-32A6208482E8}"/>
              </a:ext>
            </a:extLst>
          </p:cNvPr>
          <p:cNvSpPr txBox="1"/>
          <p:nvPr/>
        </p:nvSpPr>
        <p:spPr>
          <a:xfrm>
            <a:off x="515687" y="3481853"/>
            <a:ext cx="10921999" cy="1852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1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kern="100" dirty="0">
                <a:solidFill>
                  <a:srgbClr val="65534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 </a:t>
            </a:r>
            <a:r>
              <a:rPr lang="en-US" sz="2800" kern="100" dirty="0" err="1">
                <a:solidFill>
                  <a:srgbClr val="65534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J’entre</a:t>
            </a:r>
            <a:r>
              <a:rPr lang="en-US" sz="2800" kern="100" dirty="0">
                <a:solidFill>
                  <a:srgbClr val="65534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dans un </a:t>
            </a:r>
            <a:r>
              <a:rPr lang="en-US" sz="2800" kern="100" dirty="0" err="1">
                <a:solidFill>
                  <a:srgbClr val="65534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marais</a:t>
            </a:r>
            <a:r>
              <a:rPr lang="en-US" sz="2800" kern="100" dirty="0">
                <a:solidFill>
                  <a:srgbClr val="65534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kern="100" dirty="0" err="1">
                <a:solidFill>
                  <a:srgbClr val="65534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comme</a:t>
            </a:r>
            <a:r>
              <a:rPr lang="en-US" sz="2800" kern="100" dirty="0">
                <a:solidFill>
                  <a:srgbClr val="65534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kern="100" dirty="0" err="1">
                <a:solidFill>
                  <a:srgbClr val="65534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</a:t>
            </a:r>
            <a:r>
              <a:rPr lang="en-US" sz="2800" kern="100" dirty="0">
                <a:solidFill>
                  <a:srgbClr val="65534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un lieu sacré — </a:t>
            </a:r>
            <a:br>
              <a:rPr lang="en-US" sz="2800" kern="100" dirty="0">
                <a:solidFill>
                  <a:srgbClr val="65534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800" kern="100" dirty="0">
                <a:solidFill>
                  <a:srgbClr val="65534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 sanctum sanctorum. </a:t>
            </a:r>
            <a:r>
              <a:rPr lang="en-US" sz="2800" kern="100" dirty="0" err="1">
                <a:solidFill>
                  <a:srgbClr val="65534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C'est</a:t>
            </a:r>
            <a:r>
              <a:rPr lang="en-US" sz="2800" kern="100" dirty="0">
                <a:solidFill>
                  <a:srgbClr val="65534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kern="100" dirty="0" err="1">
                <a:solidFill>
                  <a:srgbClr val="65534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800" kern="100" dirty="0">
                <a:solidFill>
                  <a:srgbClr val="65534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que se </a:t>
            </a:r>
            <a:r>
              <a:rPr lang="en-US" sz="2800" kern="100" dirty="0" err="1">
                <a:solidFill>
                  <a:srgbClr val="65534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trouve</a:t>
            </a:r>
            <a:r>
              <a:rPr lang="en-US" sz="2800" kern="100" dirty="0">
                <a:solidFill>
                  <a:srgbClr val="65534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la force, </a:t>
            </a:r>
            <a:br>
              <a:rPr lang="en-US" sz="2800" kern="100" dirty="0">
                <a:solidFill>
                  <a:srgbClr val="65534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800" kern="100" dirty="0">
                <a:solidFill>
                  <a:srgbClr val="65534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</a:t>
            </a:r>
            <a:r>
              <a:rPr lang="en-US" sz="2800" kern="100" dirty="0" err="1">
                <a:solidFill>
                  <a:srgbClr val="65534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moelle</a:t>
            </a:r>
            <a:r>
              <a:rPr lang="en-US" sz="2800" kern="100" dirty="0">
                <a:solidFill>
                  <a:srgbClr val="65534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de la Nature. » </a:t>
            </a:r>
          </a:p>
          <a:p>
            <a:pPr marR="0" lvl="1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kern="100" dirty="0">
                <a:solidFill>
                  <a:srgbClr val="65534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			                                     </a:t>
            </a:r>
            <a:r>
              <a:rPr lang="en-US" sz="1800" kern="100" dirty="0">
                <a:solidFill>
                  <a:srgbClr val="65534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Henry David Thoreau</a:t>
            </a:r>
          </a:p>
        </p:txBody>
      </p:sp>
      <p:pic>
        <p:nvPicPr>
          <p:cNvPr id="7" name="Image 6" descr="Une image contenant oiseau, bec, plume, colibri&#10;&#10;Description générée automatiquement">
            <a:extLst>
              <a:ext uri="{FF2B5EF4-FFF2-40B4-BE49-F238E27FC236}">
                <a16:creationId xmlns:a16="http://schemas.microsoft.com/office/drawing/2014/main" id="{1E5DF04A-389C-0EDE-8A83-792133AEE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9856" y="2601100"/>
            <a:ext cx="1512526" cy="1161303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ED8E9A7-BEF9-14B4-B4E5-DC110A9B03CF}"/>
              </a:ext>
            </a:extLst>
          </p:cNvPr>
          <p:cNvSpPr>
            <a:spLocks noGrp="1"/>
          </p:cNvSpPr>
          <p:nvPr/>
        </p:nvSpPr>
        <p:spPr>
          <a:xfrm>
            <a:off x="4101536" y="6121410"/>
            <a:ext cx="3988926" cy="4276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fr-CH" sz="20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fr-CH" sz="20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AgirPourLesZonesHumides</a:t>
            </a:r>
            <a:endParaRPr lang="en-US" sz="20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7" descr="Une image contenant texte, Police, Graphique, graphisme&#10;&#10;Description générée automatiquement">
            <a:extLst>
              <a:ext uri="{FF2B5EF4-FFF2-40B4-BE49-F238E27FC236}">
                <a16:creationId xmlns:a16="http://schemas.microsoft.com/office/drawing/2014/main" id="{49C9789D-1AEB-E91F-5678-6051A58600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5733" y="5841402"/>
            <a:ext cx="609232" cy="860461"/>
          </a:xfrm>
          <a:prstGeom prst="rect">
            <a:avLst/>
          </a:prstGeom>
        </p:spPr>
      </p:pic>
      <p:pic>
        <p:nvPicPr>
          <p:cNvPr id="10" name="Image 9" descr="Une image contenant texte, Police, affiche, graphisme&#10;&#10;Description générée automatiquement">
            <a:extLst>
              <a:ext uri="{FF2B5EF4-FFF2-40B4-BE49-F238E27FC236}">
                <a16:creationId xmlns:a16="http://schemas.microsoft.com/office/drawing/2014/main" id="{3EBE2033-EE79-8724-A925-54EBA63727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6211" y="322683"/>
            <a:ext cx="2659576" cy="289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328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9873F51-4396-C259-01B9-38224247E63E}"/>
              </a:ext>
            </a:extLst>
          </p:cNvPr>
          <p:cNvSpPr>
            <a:spLocks noGrp="1"/>
          </p:cNvSpPr>
          <p:nvPr/>
        </p:nvSpPr>
        <p:spPr>
          <a:xfrm>
            <a:off x="838538" y="1409904"/>
            <a:ext cx="10514923" cy="55349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Aft>
                <a:spcPts val="1200"/>
              </a:spcAft>
              <a:buNone/>
            </a:pP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Thème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2024 : les zones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humides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le bien-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être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humain</a:t>
            </a:r>
            <a:endParaRPr lang="en-US" sz="2100" dirty="0">
              <a:solidFill>
                <a:srgbClr val="AD9B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met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lumière la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façon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dont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les aspects du bien-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être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humain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(physique, mental et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environnemental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sont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liés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santé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zones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humides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planète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montre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point les zones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humides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la vie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humaine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été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interconnectées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tout au long de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l’histoire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les populations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tirant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leur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subsistance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leur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inspiration </a:t>
            </a:r>
            <a:b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leur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résilience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écosystèmes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productifs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fait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ressortir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qu’une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gestion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humaine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zones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humides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planète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indispensable.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endParaRPr lang="en-US" sz="16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3119687-7692-B480-B1AA-7056E3BB4496}"/>
              </a:ext>
            </a:extLst>
          </p:cNvPr>
          <p:cNvSpPr>
            <a:spLocks noGrp="1"/>
          </p:cNvSpPr>
          <p:nvPr/>
        </p:nvSpPr>
        <p:spPr>
          <a:xfrm>
            <a:off x="838538" y="224453"/>
            <a:ext cx="99726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3600" b="1" dirty="0" err="1">
                <a:solidFill>
                  <a:srgbClr val="FAF3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Journée</a:t>
            </a:r>
            <a:r>
              <a:rPr lang="en-US" sz="3600" b="1" dirty="0">
                <a:solidFill>
                  <a:srgbClr val="FAF3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AF3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mondiale</a:t>
            </a:r>
            <a:r>
              <a:rPr lang="en-US" sz="3600" b="1" dirty="0">
                <a:solidFill>
                  <a:srgbClr val="FAF3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zones </a:t>
            </a:r>
            <a:r>
              <a:rPr lang="en-US" sz="3600" b="1" dirty="0" err="1">
                <a:solidFill>
                  <a:srgbClr val="FAF3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humides</a:t>
            </a:r>
            <a:endParaRPr lang="en-US" sz="3600" b="1" dirty="0">
              <a:solidFill>
                <a:srgbClr val="FAF3E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en-US" sz="3600" b="1" dirty="0">
              <a:solidFill>
                <a:srgbClr val="FAF3E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 9" descr="Une image contenant carte&#10;&#10;Description générée automatiquement">
            <a:extLst>
              <a:ext uri="{FF2B5EF4-FFF2-40B4-BE49-F238E27FC236}">
                <a16:creationId xmlns:a16="http://schemas.microsoft.com/office/drawing/2014/main" id="{8FBE3261-B81E-C537-A408-1158B7CB6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9400" y="3988243"/>
            <a:ext cx="2919706" cy="291970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F7C1B0E-2C03-4308-9D89-D874FFDE337C}"/>
              </a:ext>
            </a:extLst>
          </p:cNvPr>
          <p:cNvSpPr/>
          <p:nvPr/>
        </p:nvSpPr>
        <p:spPr>
          <a:xfrm>
            <a:off x="0" y="1219200"/>
            <a:ext cx="289367" cy="5638800"/>
          </a:xfrm>
          <a:prstGeom prst="rect">
            <a:avLst/>
          </a:prstGeom>
          <a:solidFill>
            <a:srgbClr val="AD9B1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2613DE0-0B98-A7C2-0A15-00E7500C9170}"/>
              </a:ext>
            </a:extLst>
          </p:cNvPr>
          <p:cNvSpPr/>
          <p:nvPr/>
        </p:nvSpPr>
        <p:spPr>
          <a:xfrm>
            <a:off x="0" y="0"/>
            <a:ext cx="289367" cy="1219200"/>
          </a:xfrm>
          <a:prstGeom prst="rect">
            <a:avLst/>
          </a:prstGeom>
          <a:solidFill>
            <a:srgbClr val="6553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0845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B943FF1F-28B7-7B56-0724-DE1E8E1184B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F3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4CEAD87F-783A-C370-896E-7B5FEBB31194}"/>
              </a:ext>
            </a:extLst>
          </p:cNvPr>
          <p:cNvGrpSpPr/>
          <p:nvPr/>
        </p:nvGrpSpPr>
        <p:grpSpPr>
          <a:xfrm>
            <a:off x="696655" y="3237970"/>
            <a:ext cx="10829438" cy="1727922"/>
            <a:chOff x="696655" y="3400383"/>
            <a:chExt cx="10829438" cy="1727922"/>
          </a:xfrm>
        </p:grpSpPr>
        <p:sp>
          <p:nvSpPr>
            <p:cNvPr id="12" name="Oval 14">
              <a:extLst>
                <a:ext uri="{FF2B5EF4-FFF2-40B4-BE49-F238E27FC236}">
                  <a16:creationId xmlns:a16="http://schemas.microsoft.com/office/drawing/2014/main" id="{2EBD5AB5-BF9A-1D61-6A8F-C7332480B36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794349" y="3400383"/>
              <a:ext cx="1725119" cy="1727922"/>
            </a:xfrm>
            <a:prstGeom prst="ellipse">
              <a:avLst/>
            </a:prstGeom>
            <a:solidFill>
              <a:srgbClr val="6553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E20C8CE4-D78C-F59D-B7E9-044FD121463E}"/>
                </a:ext>
              </a:extLst>
            </p:cNvPr>
            <p:cNvSpPr txBox="1"/>
            <p:nvPr/>
          </p:nvSpPr>
          <p:spPr>
            <a:xfrm>
              <a:off x="9782478" y="4052746"/>
              <a:ext cx="1743615" cy="341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>
                  <a:solidFill>
                    <a:srgbClr val="FAF3E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BIODIVERSITÉ</a:t>
              </a:r>
            </a:p>
          </p:txBody>
        </p:sp>
        <p:sp>
          <p:nvSpPr>
            <p:cNvPr id="17" name="Oval 14">
              <a:extLst>
                <a:ext uri="{FF2B5EF4-FFF2-40B4-BE49-F238E27FC236}">
                  <a16:creationId xmlns:a16="http://schemas.microsoft.com/office/drawing/2014/main" id="{F684DE6A-C447-0627-2669-911A9E644E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61713" y="3400383"/>
              <a:ext cx="1725119" cy="1727922"/>
            </a:xfrm>
            <a:prstGeom prst="ellipse">
              <a:avLst/>
            </a:prstGeom>
            <a:solidFill>
              <a:srgbClr val="BBD5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0380CFA5-C757-4691-A9C8-985549FE4B22}"/>
                </a:ext>
              </a:extLst>
            </p:cNvPr>
            <p:cNvSpPr txBox="1"/>
            <p:nvPr/>
          </p:nvSpPr>
          <p:spPr>
            <a:xfrm>
              <a:off x="7949840" y="4052746"/>
              <a:ext cx="1743615" cy="341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>
                  <a:solidFill>
                    <a:srgbClr val="FAF3E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CULTURE</a:t>
              </a:r>
            </a:p>
          </p:txBody>
        </p:sp>
        <p:sp>
          <p:nvSpPr>
            <p:cNvPr id="20" name="Oval 14">
              <a:extLst>
                <a:ext uri="{FF2B5EF4-FFF2-40B4-BE49-F238E27FC236}">
                  <a16:creationId xmlns:a16="http://schemas.microsoft.com/office/drawing/2014/main" id="{AFD51169-F974-A03F-04FF-A30C21283F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32973" y="3400383"/>
              <a:ext cx="1725119" cy="1727922"/>
            </a:xfrm>
            <a:prstGeom prst="ellipse">
              <a:avLst/>
            </a:prstGeom>
            <a:solidFill>
              <a:srgbClr val="5B80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CD6B76C3-3096-FB42-1D40-ABEDE1F9F02C}"/>
                </a:ext>
              </a:extLst>
            </p:cNvPr>
            <p:cNvSpPr txBox="1"/>
            <p:nvPr/>
          </p:nvSpPr>
          <p:spPr>
            <a:xfrm>
              <a:off x="6121100" y="4052746"/>
              <a:ext cx="1743615" cy="341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>
                  <a:solidFill>
                    <a:srgbClr val="FAF3E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CLIMAT</a:t>
              </a:r>
            </a:p>
          </p:txBody>
        </p:sp>
        <p:sp>
          <p:nvSpPr>
            <p:cNvPr id="23" name="Oval 14">
              <a:extLst>
                <a:ext uri="{FF2B5EF4-FFF2-40B4-BE49-F238E27FC236}">
                  <a16:creationId xmlns:a16="http://schemas.microsoft.com/office/drawing/2014/main" id="{D8441E4F-CB8A-FBD7-F450-46B916704F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16106" y="3400383"/>
              <a:ext cx="1725119" cy="1727922"/>
            </a:xfrm>
            <a:prstGeom prst="ellipse">
              <a:avLst/>
            </a:prstGeom>
            <a:solidFill>
              <a:srgbClr val="AD9B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65676FF1-9B4D-F293-32EB-7C49200308F3}"/>
                </a:ext>
              </a:extLst>
            </p:cNvPr>
            <p:cNvSpPr txBox="1"/>
            <p:nvPr/>
          </p:nvSpPr>
          <p:spPr>
            <a:xfrm>
              <a:off x="4304233" y="3955928"/>
              <a:ext cx="174361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>
                  <a:solidFill>
                    <a:srgbClr val="FAF3E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MOYENS DE SUBSISTANCE</a:t>
              </a:r>
            </a:p>
            <a:p>
              <a:pPr algn="ctr"/>
              <a:endParaRPr lang="fr-FR" sz="1600" b="1" dirty="0">
                <a:solidFill>
                  <a:srgbClr val="FAF3E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Oval 14">
              <a:extLst>
                <a:ext uri="{FF2B5EF4-FFF2-40B4-BE49-F238E27FC236}">
                  <a16:creationId xmlns:a16="http://schemas.microsoft.com/office/drawing/2014/main" id="{353D3D99-B544-B87B-2069-9714995401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05902" y="3400383"/>
              <a:ext cx="1725119" cy="1727922"/>
            </a:xfrm>
            <a:prstGeom prst="ellipse">
              <a:avLst/>
            </a:prstGeom>
            <a:solidFill>
              <a:srgbClr val="BE8B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D23F7E16-01FB-749B-DFCC-667191F9DBD9}"/>
                </a:ext>
              </a:extLst>
            </p:cNvPr>
            <p:cNvSpPr txBox="1"/>
            <p:nvPr/>
          </p:nvSpPr>
          <p:spPr>
            <a:xfrm>
              <a:off x="2494029" y="4052746"/>
              <a:ext cx="1743615" cy="341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>
                  <a:solidFill>
                    <a:srgbClr val="FAF3E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NIOURRITURE</a:t>
              </a:r>
            </a:p>
          </p:txBody>
        </p:sp>
        <p:sp>
          <p:nvSpPr>
            <p:cNvPr id="29" name="Oval 14">
              <a:extLst>
                <a:ext uri="{FF2B5EF4-FFF2-40B4-BE49-F238E27FC236}">
                  <a16:creationId xmlns:a16="http://schemas.microsoft.com/office/drawing/2014/main" id="{0D429B08-F313-141B-2904-CBB40908FC3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8528" y="3400383"/>
              <a:ext cx="1725119" cy="1727922"/>
            </a:xfrm>
            <a:prstGeom prst="ellipse">
              <a:avLst/>
            </a:prstGeom>
            <a:solidFill>
              <a:srgbClr val="1A95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1943D1E4-C5B0-EBF4-3E16-88ECD21ECFFC}"/>
                </a:ext>
              </a:extLst>
            </p:cNvPr>
            <p:cNvSpPr txBox="1"/>
            <p:nvPr/>
          </p:nvSpPr>
          <p:spPr>
            <a:xfrm>
              <a:off x="696655" y="4052746"/>
              <a:ext cx="1743615" cy="341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>
                  <a:solidFill>
                    <a:srgbClr val="FAF3E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EAU</a:t>
              </a: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B6030F55-315A-585A-94BF-0F434CBD393E}"/>
              </a:ext>
            </a:extLst>
          </p:cNvPr>
          <p:cNvSpPr/>
          <p:nvPr/>
        </p:nvSpPr>
        <p:spPr>
          <a:xfrm>
            <a:off x="-1" y="0"/>
            <a:ext cx="12191999" cy="1219200"/>
          </a:xfrm>
          <a:prstGeom prst="rect">
            <a:avLst/>
          </a:prstGeom>
          <a:solidFill>
            <a:srgbClr val="BE8B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15DFC8B-5955-77C0-503E-785946F0A765}"/>
              </a:ext>
            </a:extLst>
          </p:cNvPr>
          <p:cNvSpPr/>
          <p:nvPr/>
        </p:nvSpPr>
        <p:spPr>
          <a:xfrm>
            <a:off x="0" y="1219200"/>
            <a:ext cx="289367" cy="5638800"/>
          </a:xfrm>
          <a:prstGeom prst="rect">
            <a:avLst/>
          </a:prstGeom>
          <a:solidFill>
            <a:srgbClr val="AD9B1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4F3D674-D3FC-E875-38D8-D5857725E967}"/>
              </a:ext>
            </a:extLst>
          </p:cNvPr>
          <p:cNvSpPr/>
          <p:nvPr/>
        </p:nvSpPr>
        <p:spPr>
          <a:xfrm>
            <a:off x="0" y="0"/>
            <a:ext cx="289367" cy="1219200"/>
          </a:xfrm>
          <a:prstGeom prst="rect">
            <a:avLst/>
          </a:prstGeom>
          <a:solidFill>
            <a:srgbClr val="6553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3473A931-E4F7-D00E-33F2-B7CCDCBF9C56}"/>
              </a:ext>
            </a:extLst>
          </p:cNvPr>
          <p:cNvSpPr>
            <a:spLocks noGrp="1"/>
          </p:cNvSpPr>
          <p:nvPr/>
        </p:nvSpPr>
        <p:spPr>
          <a:xfrm>
            <a:off x="790048" y="355002"/>
            <a:ext cx="10515600" cy="906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>
                <a:solidFill>
                  <a:srgbClr val="FAF3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zones </a:t>
            </a:r>
            <a:r>
              <a:rPr lang="en-US" sz="2500" b="1" dirty="0" err="1">
                <a:solidFill>
                  <a:srgbClr val="FAF3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humides</a:t>
            </a:r>
            <a:r>
              <a:rPr lang="en-US" sz="2500" b="1" dirty="0">
                <a:solidFill>
                  <a:srgbClr val="FAF3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les populations </a:t>
            </a:r>
            <a:r>
              <a:rPr lang="en-US" sz="2500" b="1" dirty="0" err="1">
                <a:solidFill>
                  <a:srgbClr val="FAF3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</a:t>
            </a:r>
            <a:r>
              <a:rPr lang="en-US" sz="2500" b="1" dirty="0">
                <a:solidFill>
                  <a:srgbClr val="FAF3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FAF3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été</a:t>
            </a:r>
            <a:r>
              <a:rPr lang="en-US" sz="2500" b="1" dirty="0">
                <a:solidFill>
                  <a:srgbClr val="FAF3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500" b="1" dirty="0">
                <a:solidFill>
                  <a:srgbClr val="FAF3E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00" b="1" dirty="0" err="1">
                <a:solidFill>
                  <a:srgbClr val="FAF3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étroitement</a:t>
            </a:r>
            <a:r>
              <a:rPr lang="en-US" sz="2500" b="1" dirty="0">
                <a:solidFill>
                  <a:srgbClr val="FAF3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FAF3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liées</a:t>
            </a:r>
            <a:r>
              <a:rPr lang="en-US" sz="2500" b="1" dirty="0">
                <a:solidFill>
                  <a:srgbClr val="FAF3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tout au long de </a:t>
            </a:r>
            <a:r>
              <a:rPr lang="en-US" sz="2500" b="1" dirty="0" err="1">
                <a:solidFill>
                  <a:srgbClr val="FAF3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l’histoire</a:t>
            </a:r>
            <a:r>
              <a:rPr lang="en-US" sz="2500" b="1" dirty="0">
                <a:solidFill>
                  <a:srgbClr val="FAF3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500" b="1" dirty="0" err="1">
                <a:solidFill>
                  <a:srgbClr val="FAF3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l’humanité</a:t>
            </a:r>
            <a:r>
              <a:rPr lang="en-US" sz="2500" b="1" dirty="0">
                <a:solidFill>
                  <a:srgbClr val="FAF3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500" b="1" dirty="0">
              <a:solidFill>
                <a:srgbClr val="FAF3E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6DCA7C0B-8529-76A6-D5FC-24A0207E471F}"/>
              </a:ext>
            </a:extLst>
          </p:cNvPr>
          <p:cNvSpPr>
            <a:spLocks noGrp="1"/>
          </p:cNvSpPr>
          <p:nvPr/>
        </p:nvSpPr>
        <p:spPr>
          <a:xfrm>
            <a:off x="859105" y="2228426"/>
            <a:ext cx="10666988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2100" b="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en-GB" sz="2100" b="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avantages</a:t>
            </a:r>
            <a:r>
              <a:rPr lang="en-GB" sz="2100" b="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GB" sz="2100" b="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procurent</a:t>
            </a:r>
            <a:r>
              <a:rPr lang="en-GB" sz="2100" b="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les zones </a:t>
            </a:r>
            <a:r>
              <a:rPr lang="en-GB" sz="2100" b="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humides</a:t>
            </a:r>
            <a:r>
              <a:rPr lang="en-GB" sz="2100" b="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100" b="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contribuent</a:t>
            </a:r>
            <a:r>
              <a:rPr lang="en-GB" sz="2100" b="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100" b="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lang="en-GB" sz="2100" b="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100" b="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préserver</a:t>
            </a:r>
            <a:r>
              <a:rPr lang="en-GB" sz="2100" b="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vie et </a:t>
            </a:r>
            <a:br>
              <a:rPr lang="en-GB" sz="2100" b="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100" b="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sont</a:t>
            </a:r>
            <a:r>
              <a:rPr lang="en-GB" sz="2100" b="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100" b="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essentiels</a:t>
            </a:r>
            <a:r>
              <a:rPr lang="en-GB" sz="2100" b="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 bien-</a:t>
            </a:r>
            <a:r>
              <a:rPr lang="en-GB" sz="2100" b="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être</a:t>
            </a:r>
            <a:r>
              <a:rPr lang="en-GB" sz="2100" b="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100" b="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humain</a:t>
            </a:r>
            <a:r>
              <a:rPr lang="en-GB" sz="2100" b="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2100" b="0" dirty="0">
              <a:solidFill>
                <a:srgbClr val="AD9B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Image 37" descr="Une image contenant bateau, embarcation&#10;&#10;Description générée automatiquement">
            <a:extLst>
              <a:ext uri="{FF2B5EF4-FFF2-40B4-BE49-F238E27FC236}">
                <a16:creationId xmlns:a16="http://schemas.microsoft.com/office/drawing/2014/main" id="{17ED7735-0453-845F-C33F-CE856583F8B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9022670" y="4843661"/>
            <a:ext cx="3020992" cy="2473883"/>
          </a:xfrm>
          <a:prstGeom prst="rect">
            <a:avLst/>
          </a:prstGeom>
        </p:spPr>
      </p:pic>
      <p:pic>
        <p:nvPicPr>
          <p:cNvPr id="2" name="Image 1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3201258E-009F-A1F5-9BB1-2530A18015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2100" y="219673"/>
            <a:ext cx="2562697" cy="71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56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F38B72E4-A606-F141-805C-F384FCBB6854}"/>
              </a:ext>
            </a:extLst>
          </p:cNvPr>
          <p:cNvSpPr>
            <a:spLocks noGrp="1"/>
          </p:cNvSpPr>
          <p:nvPr/>
        </p:nvSpPr>
        <p:spPr>
          <a:xfrm>
            <a:off x="876193" y="1042483"/>
            <a:ext cx="106667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100" b="1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zones </a:t>
            </a:r>
            <a:r>
              <a:rPr lang="en-GB" sz="2100" b="1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humides</a:t>
            </a:r>
            <a:r>
              <a:rPr lang="en-GB" sz="2100" b="1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100" b="1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sont</a:t>
            </a:r>
            <a:r>
              <a:rPr lang="en-GB" sz="2100" b="1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en-GB" sz="2100" b="1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écosystèmes</a:t>
            </a:r>
            <a:r>
              <a:rPr lang="en-GB" sz="2100" b="1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100" b="1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essentiels</a:t>
            </a:r>
            <a:r>
              <a:rPr lang="en-GB" sz="2100" b="1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riches </a:t>
            </a:r>
            <a:r>
              <a:rPr lang="en-GB" sz="2100" b="1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GB" sz="2100" b="1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100" b="1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biodiversité</a:t>
            </a:r>
            <a:endParaRPr lang="en-GB" sz="2100" b="1" dirty="0">
              <a:solidFill>
                <a:srgbClr val="AD9B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C52DB86-4365-7B4B-95D6-030EA6E9DA18}"/>
              </a:ext>
            </a:extLst>
          </p:cNvPr>
          <p:cNvSpPr>
            <a:spLocks noGrp="1"/>
          </p:cNvSpPr>
          <p:nvPr/>
        </p:nvSpPr>
        <p:spPr>
          <a:xfrm>
            <a:off x="883907" y="2090312"/>
            <a:ext cx="10431900" cy="41057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1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habitat </a:t>
            </a:r>
            <a:r>
              <a:rPr lang="en-US" sz="21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majeur</a:t>
            </a:r>
            <a:r>
              <a:rPr lang="en-US" sz="21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lang="en-US" sz="21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l’échelle</a:t>
            </a:r>
            <a:r>
              <a:rPr lang="en-US" sz="21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US" sz="21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planète</a:t>
            </a:r>
            <a:r>
              <a:rPr lang="en-US" sz="21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qui rend possible la vie sur Terre.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1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</a:t>
            </a:r>
            <a:r>
              <a:rPr lang="en-US" sz="21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écosystèmes</a:t>
            </a:r>
            <a:r>
              <a:rPr lang="en-US" sz="21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où</a:t>
            </a:r>
            <a:r>
              <a:rPr lang="en-US" sz="21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l’eau</a:t>
            </a:r>
            <a:r>
              <a:rPr lang="en-US" sz="21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21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 principal </a:t>
            </a:r>
            <a:r>
              <a:rPr lang="en-US" sz="21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facteur</a:t>
            </a:r>
            <a:r>
              <a:rPr lang="en-US" sz="21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déterminant</a:t>
            </a:r>
            <a:r>
              <a:rPr lang="en-US" sz="21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l’environnement</a:t>
            </a:r>
            <a:r>
              <a:rPr lang="en-US" sz="21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en-US" sz="21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1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ainsi</a:t>
            </a:r>
            <a:r>
              <a:rPr lang="en-US" sz="21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la vie </a:t>
            </a:r>
            <a:r>
              <a:rPr lang="en-US" sz="21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végétale</a:t>
            </a:r>
            <a:r>
              <a:rPr lang="en-US" sz="21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21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animale</a:t>
            </a:r>
            <a:r>
              <a:rPr lang="en-US" sz="21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1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zones </a:t>
            </a:r>
            <a:r>
              <a:rPr lang="en-US" sz="21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humides</a:t>
            </a:r>
            <a:r>
              <a:rPr lang="en-US" sz="21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couvrent</a:t>
            </a:r>
            <a:r>
              <a:rPr lang="en-US" sz="21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actuellement</a:t>
            </a:r>
            <a:r>
              <a:rPr lang="en-US" sz="21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environ 6 % de la surface </a:t>
            </a:r>
            <a:r>
              <a:rPr lang="en-US" sz="21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terrestre</a:t>
            </a:r>
            <a:r>
              <a:rPr lang="en-US" sz="21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1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en-US" sz="21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peut</a:t>
            </a:r>
            <a:r>
              <a:rPr lang="en-US" sz="21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s’agir</a:t>
            </a:r>
            <a:r>
              <a:rPr lang="en-US" sz="21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d’eau</a:t>
            </a:r>
            <a:r>
              <a:rPr lang="en-US" sz="21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salée</a:t>
            </a:r>
            <a:r>
              <a:rPr lang="en-US" sz="21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en-US" sz="21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d’eau</a:t>
            </a:r>
            <a:r>
              <a:rPr lang="en-US" sz="21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douce</a:t>
            </a:r>
            <a:r>
              <a:rPr lang="en-US" sz="21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 zones </a:t>
            </a:r>
            <a:r>
              <a:rPr lang="en-US" sz="21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continentales</a:t>
            </a:r>
            <a:r>
              <a:rPr lang="en-US" sz="21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en-US" sz="21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côtières</a:t>
            </a:r>
            <a:r>
              <a:rPr lang="en-US" sz="21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d’eaux</a:t>
            </a:r>
            <a:r>
              <a:rPr lang="en-US" sz="21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naturelles</a:t>
            </a:r>
            <a:r>
              <a:rPr lang="en-US" sz="21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en-US" sz="21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artificielles</a:t>
            </a:r>
            <a:r>
              <a:rPr lang="en-US" sz="21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permanentes</a:t>
            </a:r>
            <a:r>
              <a:rPr lang="en-US" sz="21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en-US" sz="21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temporaires</a:t>
            </a:r>
            <a:r>
              <a:rPr lang="en-US" sz="21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stagnantes</a:t>
            </a:r>
            <a:r>
              <a:rPr lang="en-US" sz="21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en-US" sz="21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courantes</a:t>
            </a:r>
            <a:r>
              <a:rPr lang="en-US" sz="21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lnSpc>
                <a:spcPct val="100000"/>
              </a:lnSpc>
            </a:pPr>
            <a:r>
              <a:rPr lang="fr-CH" sz="1900" b="1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Zones humides d’eau douce </a:t>
            </a:r>
            <a:r>
              <a:rPr lang="en-CH" sz="190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CH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 d’eau, lacs, étangs, plaines d’inondation , tourbières, marais et marécages.</a:t>
            </a:r>
          </a:p>
          <a:p>
            <a:pPr lvl="1">
              <a:lnSpc>
                <a:spcPct val="100000"/>
              </a:lnSpc>
            </a:pPr>
            <a:r>
              <a:rPr lang="fr-CH" sz="1900" b="1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Zones humides d’eau salée </a:t>
            </a:r>
            <a:r>
              <a:rPr lang="fr-CH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estuaires, vasières, marais salés, mangroves, lagons, récifs coralliens et récifs de coquillages.</a:t>
            </a:r>
          </a:p>
          <a:p>
            <a:pPr lvl="1">
              <a:lnSpc>
                <a:spcPct val="100000"/>
              </a:lnSpc>
            </a:pPr>
            <a:r>
              <a:rPr lang="fr-CH" sz="1900" b="1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Zones humides artificielles </a:t>
            </a:r>
            <a:r>
              <a:rPr lang="fr-CH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étangs d’aquaculture, rizières, retenues, </a:t>
            </a:r>
            <a:br>
              <a:rPr lang="fr-CH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marais salants. </a:t>
            </a:r>
          </a:p>
          <a:p>
            <a:pPr lvl="1">
              <a:lnSpc>
                <a:spcPct val="100000"/>
              </a:lnSpc>
            </a:pPr>
            <a:endParaRPr lang="fr-CH" sz="19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ZoneTexte 3">
            <a:extLst>
              <a:ext uri="{FF2B5EF4-FFF2-40B4-BE49-F238E27FC236}">
                <a16:creationId xmlns:a16="http://schemas.microsoft.com/office/drawing/2014/main" id="{9140F04C-0118-A040-8B16-99F1B49BA6A3}"/>
              </a:ext>
            </a:extLst>
          </p:cNvPr>
          <p:cNvSpPr txBox="1"/>
          <p:nvPr/>
        </p:nvSpPr>
        <p:spPr>
          <a:xfrm>
            <a:off x="1948544" y="65276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6E89869-A2DE-E602-0F26-962DA2B31BAD}"/>
              </a:ext>
            </a:extLst>
          </p:cNvPr>
          <p:cNvSpPr>
            <a:spLocks noGrp="1"/>
          </p:cNvSpPr>
          <p:nvPr/>
        </p:nvSpPr>
        <p:spPr>
          <a:xfrm>
            <a:off x="876193" y="209084"/>
            <a:ext cx="99726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3600" b="1" dirty="0" err="1">
                <a:solidFill>
                  <a:srgbClr val="FAF3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Qu’est-ce</a:t>
            </a:r>
            <a:r>
              <a:rPr lang="en-US" sz="3600" b="1" dirty="0">
                <a:solidFill>
                  <a:srgbClr val="FAF3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AF3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qu’une</a:t>
            </a:r>
            <a:r>
              <a:rPr lang="en-US" sz="3600" b="1" dirty="0">
                <a:solidFill>
                  <a:srgbClr val="FAF3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zone </a:t>
            </a:r>
            <a:r>
              <a:rPr lang="en-US" sz="3600" b="1" dirty="0" err="1">
                <a:solidFill>
                  <a:srgbClr val="FAF3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humide</a:t>
            </a:r>
            <a:r>
              <a:rPr lang="en-US" sz="3600" b="1" dirty="0">
                <a:solidFill>
                  <a:srgbClr val="FAF3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?</a:t>
            </a:r>
          </a:p>
          <a:p>
            <a:pPr>
              <a:lnSpc>
                <a:spcPct val="80000"/>
              </a:lnSpc>
            </a:pPr>
            <a:endParaRPr lang="en-US" sz="3600" b="1" dirty="0">
              <a:solidFill>
                <a:srgbClr val="FAF3E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 descr="Une image contenant clipart, dessin, illustration, conception&#10;&#10;Description générée automatiquement">
            <a:extLst>
              <a:ext uri="{FF2B5EF4-FFF2-40B4-BE49-F238E27FC236}">
                <a16:creationId xmlns:a16="http://schemas.microsoft.com/office/drawing/2014/main" id="{A272A580-692E-516D-15CF-C4E098F4120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1000"/>
          </a:blip>
          <a:stretch>
            <a:fillRect/>
          </a:stretch>
        </p:blipFill>
        <p:spPr>
          <a:xfrm>
            <a:off x="10326404" y="5322626"/>
            <a:ext cx="1917169" cy="156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617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6BAB7D87-E5B0-4A5B-BDF0-5660A25EA0C3}"/>
              </a:ext>
            </a:extLst>
          </p:cNvPr>
          <p:cNvSpPr>
            <a:spLocks noGrp="1"/>
          </p:cNvSpPr>
          <p:nvPr/>
        </p:nvSpPr>
        <p:spPr>
          <a:xfrm>
            <a:off x="838200" y="370491"/>
            <a:ext cx="10515600" cy="998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Les zones </a:t>
            </a:r>
            <a:r>
              <a:rPr lang="en-US" sz="3600" b="1" dirty="0" err="1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humides</a:t>
            </a: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sont</a:t>
            </a: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essentielles</a:t>
            </a: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 </a:t>
            </a:r>
            <a:b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</a:br>
            <a:r>
              <a:rPr lang="en-US" sz="3600" b="1" dirty="0" err="1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à</a:t>
            </a: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 la vie </a:t>
            </a:r>
            <a:r>
              <a:rPr lang="en-US" sz="3600" b="1" dirty="0" err="1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humaine</a:t>
            </a: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.</a:t>
            </a:r>
          </a:p>
          <a:p>
            <a:endParaRPr lang="en-US" sz="3600" b="1" dirty="0">
              <a:solidFill>
                <a:srgbClr val="FAF3EC"/>
              </a:solidFill>
              <a:effectLst/>
              <a:latin typeface="Arial" panose="020B0604020202020204" pitchFamily="34" charset="0"/>
              <a:ea typeface="DINPro-Regular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1C6A02E-B9E5-48CB-5015-B1EE510A9FBE}"/>
              </a:ext>
            </a:extLst>
          </p:cNvPr>
          <p:cNvSpPr>
            <a:spLocks noGrp="1"/>
          </p:cNvSpPr>
          <p:nvPr/>
        </p:nvSpPr>
        <p:spPr>
          <a:xfrm>
            <a:off x="838200" y="1658939"/>
            <a:ext cx="8424134" cy="50787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Notre existence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dépend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l’eau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2100" dirty="0">
              <a:solidFill>
                <a:srgbClr val="AD9B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Pourtant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l’eau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douce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rare.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L’eau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douce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représente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seulement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2,5 % de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l’eau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planète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Moins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1 % de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cette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eau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douce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accessible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consommation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humaine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directe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zones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humides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sont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pratiquement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notre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seule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source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d’approvisionnement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eau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douce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sol riche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limon et s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plantes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zones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humides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filtrent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stockent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naturellement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l’eleau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zones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humides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sont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considérées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les « reins de la Terre ».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endParaRPr lang="en-US" sz="21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21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 descr="Une image contenant silhouette, art&#10;&#10;Description générée automatiquement">
            <a:extLst>
              <a:ext uri="{FF2B5EF4-FFF2-40B4-BE49-F238E27FC236}">
                <a16:creationId xmlns:a16="http://schemas.microsoft.com/office/drawing/2014/main" id="{B76DAFFC-0FBF-C587-D106-4A0AF92A195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8939605" y="2237685"/>
            <a:ext cx="4500040" cy="450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711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7650E87-1659-4815-8205-3448FF164EC2}"/>
              </a:ext>
            </a:extLst>
          </p:cNvPr>
          <p:cNvSpPr>
            <a:spLocks noGrp="1"/>
          </p:cNvSpPr>
          <p:nvPr/>
        </p:nvSpPr>
        <p:spPr>
          <a:xfrm>
            <a:off x="981075" y="1640166"/>
            <a:ext cx="10439400" cy="52813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zones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humides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sont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cruciales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pour la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sécurité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alimentaire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Depuis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milliers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d’années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les populations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s’installent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proximité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zones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humides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pour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avoir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accès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poisson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d’autres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sources de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nourriture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l’eau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douce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pour les cultures et le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bétail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Plus de la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moitié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population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mondiale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dépend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produits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cultivés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dans les zones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humides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pour son alimentation de base.</a:t>
            </a:r>
          </a:p>
          <a:p>
            <a:pPr marL="800100" lvl="1" indent="-3429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Plus d’un milliard de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personnes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dans le monde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dépendent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poisson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zones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humides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principale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source de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protéines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00100" lvl="1" indent="-342900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rizières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nourrissent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3,5 milliards de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personnes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 an.</a:t>
            </a:r>
            <a:endParaRPr lang="en-US" sz="1900" dirty="0">
              <a:solidFill>
                <a:srgbClr val="655348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6" name="Image 5" descr="Une image contenant mammifère, silhouette&#10;&#10;Description générée automatiquement">
            <a:extLst>
              <a:ext uri="{FF2B5EF4-FFF2-40B4-BE49-F238E27FC236}">
                <a16:creationId xmlns:a16="http://schemas.microsoft.com/office/drawing/2014/main" id="{3ED10EB3-849F-7075-725D-FF33BC4C887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7990303" y="4623593"/>
            <a:ext cx="4227097" cy="18639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F3ECCB-75D7-5450-99C0-F9FF5CAF9131}"/>
              </a:ext>
            </a:extLst>
          </p:cNvPr>
          <p:cNvSpPr>
            <a:spLocks noGrp="1"/>
          </p:cNvSpPr>
          <p:nvPr/>
        </p:nvSpPr>
        <p:spPr>
          <a:xfrm>
            <a:off x="838200" y="370491"/>
            <a:ext cx="10515600" cy="998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Les zones </a:t>
            </a:r>
            <a:r>
              <a:rPr lang="en-US" sz="3600" b="1" dirty="0" err="1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humides</a:t>
            </a: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sont</a:t>
            </a: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essentielles</a:t>
            </a: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 </a:t>
            </a:r>
            <a:b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</a:br>
            <a:r>
              <a:rPr lang="en-US" sz="3600" b="1" dirty="0" err="1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à</a:t>
            </a: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 la vie </a:t>
            </a:r>
            <a:r>
              <a:rPr lang="en-US" sz="3600" b="1" dirty="0" err="1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humaine</a:t>
            </a: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.</a:t>
            </a:r>
          </a:p>
          <a:p>
            <a:endParaRPr lang="en-US" sz="3600" b="1" dirty="0">
              <a:solidFill>
                <a:srgbClr val="FAF3EC"/>
              </a:solidFill>
              <a:effectLst/>
              <a:latin typeface="Arial" panose="020B0604020202020204" pitchFamily="34" charset="0"/>
              <a:ea typeface="DINPro-Regular"/>
              <a:cs typeface="Arial" panose="020B0604020202020204" pitchFamily="34" charset="0"/>
            </a:endParaRPr>
          </a:p>
        </p:txBody>
      </p:sp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BA9FC7F0-075A-29AE-A826-079A10796074}"/>
              </a:ext>
            </a:extLst>
          </p:cNvPr>
          <p:cNvCxnSpPr/>
          <p:nvPr/>
        </p:nvCxnSpPr>
        <p:spPr>
          <a:xfrm>
            <a:off x="10972800" y="6522720"/>
            <a:ext cx="883920" cy="0"/>
          </a:xfrm>
          <a:prstGeom prst="straightConnector1">
            <a:avLst/>
          </a:prstGeom>
          <a:ln w="34925">
            <a:solidFill>
              <a:srgbClr val="65534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2079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7650E87-1659-4815-8205-3448FF164EC2}"/>
              </a:ext>
            </a:extLst>
          </p:cNvPr>
          <p:cNvSpPr>
            <a:spLocks noGrp="1"/>
          </p:cNvSpPr>
          <p:nvPr/>
        </p:nvSpPr>
        <p:spPr>
          <a:xfrm>
            <a:off x="981075" y="1665566"/>
            <a:ext cx="10439400" cy="34174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Dans les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régions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touchées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 la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pauvreté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extrême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les populations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dépendent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souvent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zones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humides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pour se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nourrir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00100" lvl="1" indent="-3429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95 % des captures de la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pêche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continentale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lieu dans les pays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développement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où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jouent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souvent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rôle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essentiel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dans la nutrition.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superficie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mondiale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l’agriculture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irriguée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doublé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 ans.</a:t>
            </a:r>
          </a:p>
          <a:p>
            <a:pPr marL="800100" lvl="1" indent="-3429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70 % des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prélèvements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d’eau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dans les zones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humides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planète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sont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destinés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l’agriculture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00100" lvl="1" indent="-342900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L’irrigation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particulièrement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importante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dans les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régions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où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les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précipitations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sont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limitées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irrégulières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00100" lvl="1" indent="-342900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en-US" sz="16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L’aquaculture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secteur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production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alimentaire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connaît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plus forte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croissance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dans le monde.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en-US" sz="1900" dirty="0">
              <a:solidFill>
                <a:srgbClr val="AD9B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en-US" sz="2000" dirty="0">
              <a:solidFill>
                <a:srgbClr val="655348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6" name="Image 5" descr="Une image contenant mammifère, silhouette&#10;&#10;Description générée automatiquement">
            <a:extLst>
              <a:ext uri="{FF2B5EF4-FFF2-40B4-BE49-F238E27FC236}">
                <a16:creationId xmlns:a16="http://schemas.microsoft.com/office/drawing/2014/main" id="{3ED10EB3-849F-7075-725D-FF33BC4C887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8715137" y="5308979"/>
            <a:ext cx="3512959" cy="15490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F3ECCB-75D7-5450-99C0-F9FF5CAF9131}"/>
              </a:ext>
            </a:extLst>
          </p:cNvPr>
          <p:cNvSpPr>
            <a:spLocks noGrp="1"/>
          </p:cNvSpPr>
          <p:nvPr/>
        </p:nvSpPr>
        <p:spPr>
          <a:xfrm>
            <a:off x="838200" y="370491"/>
            <a:ext cx="10515600" cy="998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Les zones </a:t>
            </a:r>
            <a:r>
              <a:rPr lang="en-US" sz="3600" b="1" dirty="0" err="1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humides</a:t>
            </a: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sont</a:t>
            </a: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essentielles</a:t>
            </a: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 </a:t>
            </a:r>
            <a:b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</a:br>
            <a:r>
              <a:rPr lang="en-US" sz="3600" b="1" dirty="0" err="1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à</a:t>
            </a: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 la vie </a:t>
            </a:r>
            <a:r>
              <a:rPr lang="en-US" sz="3600" b="1" dirty="0" err="1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humaine</a:t>
            </a: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.</a:t>
            </a:r>
          </a:p>
          <a:p>
            <a:endParaRPr lang="en-US" sz="3600" b="1" dirty="0">
              <a:solidFill>
                <a:srgbClr val="FAF3EC"/>
              </a:solidFill>
              <a:effectLst/>
              <a:latin typeface="Arial" panose="020B0604020202020204" pitchFamily="34" charset="0"/>
              <a:ea typeface="DINPro-Regular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109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6BAB7D87-E5B0-4A5B-BDF0-5660A25EA0C3}"/>
              </a:ext>
            </a:extLst>
          </p:cNvPr>
          <p:cNvSpPr>
            <a:spLocks noGrp="1"/>
          </p:cNvSpPr>
          <p:nvPr/>
        </p:nvSpPr>
        <p:spPr>
          <a:xfrm>
            <a:off x="838200" y="370492"/>
            <a:ext cx="10515600" cy="998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Des zones </a:t>
            </a:r>
            <a:r>
              <a:rPr lang="en-US" sz="3600" b="1" dirty="0" err="1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humides</a:t>
            </a: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 saines </a:t>
            </a:r>
            <a:r>
              <a:rPr lang="en-US" sz="3600" b="1" dirty="0" err="1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favorisent</a:t>
            </a: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 </a:t>
            </a:r>
            <a:b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</a:b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la </a:t>
            </a:r>
            <a:r>
              <a:rPr lang="en-US" sz="3600" b="1" dirty="0" err="1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santé</a:t>
            </a: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humaine</a:t>
            </a: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. </a:t>
            </a:r>
          </a:p>
          <a:p>
            <a:endParaRPr lang="en-US" sz="3600" b="1" dirty="0">
              <a:solidFill>
                <a:srgbClr val="FAF3EC"/>
              </a:solidFill>
              <a:effectLst/>
              <a:latin typeface="Arial" panose="020B0604020202020204" pitchFamily="34" charset="0"/>
              <a:ea typeface="DINPro-Regular"/>
              <a:cs typeface="Arial" panose="020B0604020202020204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7650E87-1659-4815-8205-3448FF164EC2}"/>
              </a:ext>
            </a:extLst>
          </p:cNvPr>
          <p:cNvSpPr>
            <a:spLocks noGrp="1"/>
          </p:cNvSpPr>
          <p:nvPr/>
        </p:nvSpPr>
        <p:spPr>
          <a:xfrm>
            <a:off x="358876" y="1454644"/>
            <a:ext cx="10859584" cy="51076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Notre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santé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dépend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 bon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fonctionnement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écosystèmes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y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compris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</a:t>
            </a:r>
            <a:b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zones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humides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Selon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l’Organisation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mondiale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santé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: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principe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 Une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seule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santé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»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consiste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approche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intégrée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unificatrice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qui vise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équilibrer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optimiser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durablement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santé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personnes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des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animaux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des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écosystèmes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reconnaît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la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santé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humains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des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animaux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domestiques et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sauvages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des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plantes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de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l’environnement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général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(y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compris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écosystèmes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étroitement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liée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interdépendante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 Une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seule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santé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», qui fait le lien entre les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humains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les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animaux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b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l’environnement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peut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aider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aborder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tout le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spectre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lutte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contre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les </a:t>
            </a:r>
            <a:b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maladies – de la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prévention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détection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passant par la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préparation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riposte et la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prise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charge –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ainsi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qu’à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contribuer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sécurité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sanitaire </a:t>
            </a:r>
            <a:b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mondiale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</a:pPr>
            <a:endParaRPr lang="en-US" sz="19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7000"/>
              </a:lnSpc>
              <a:spcBef>
                <a:spcPts val="0"/>
              </a:spcBef>
            </a:pPr>
            <a:endParaRPr lang="en-US" sz="1700" dirty="0">
              <a:solidFill>
                <a:srgbClr val="655348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" name="Image 1" descr="Une image contenant plante, arbre, noir et blanc&#10;&#10;Description générée automatiquement">
            <a:extLst>
              <a:ext uri="{FF2B5EF4-FFF2-40B4-BE49-F238E27FC236}">
                <a16:creationId xmlns:a16="http://schemas.microsoft.com/office/drawing/2014/main" id="{9AB43E08-0FD2-EF32-9140-0D99F52898C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10122946" y="4446989"/>
            <a:ext cx="3044483" cy="243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97540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28499A3D4EBC46A54B223F15BF4755" ma:contentTypeVersion="14" ma:contentTypeDescription="Create a new document." ma:contentTypeScope="" ma:versionID="d3d5f6b086a7ab15a956499acfa0459b">
  <xsd:schema xmlns:xsd="http://www.w3.org/2001/XMLSchema" xmlns:xs="http://www.w3.org/2001/XMLSchema" xmlns:p="http://schemas.microsoft.com/office/2006/metadata/properties" xmlns:ns3="682f1ccd-e5c5-43c9-b9d9-dd72e0a643d0" xmlns:ns4="75035800-fbd9-4494-bf62-86cc10c5d50d" targetNamespace="http://schemas.microsoft.com/office/2006/metadata/properties" ma:root="true" ma:fieldsID="511bc48eb78312e8c3260c6625d820ce" ns3:_="" ns4:_="">
    <xsd:import namespace="682f1ccd-e5c5-43c9-b9d9-dd72e0a643d0"/>
    <xsd:import namespace="75035800-fbd9-4494-bf62-86cc10c5d50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2f1ccd-e5c5-43c9-b9d9-dd72e0a643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035800-fbd9-4494-bf62-86cc10c5d50d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15B054F-8548-473B-9AE2-82DB7B4EFC5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714DEC0-F9D9-4A49-8D4C-D0B1FA58B8DC}">
  <ds:schemaRefs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purl.org/dc/terms/"/>
    <ds:schemaRef ds:uri="http://purl.org/dc/elements/1.1/"/>
    <ds:schemaRef ds:uri="http://schemas.openxmlformats.org/package/2006/metadata/core-properties"/>
    <ds:schemaRef ds:uri="75035800-fbd9-4494-bf62-86cc10c5d50d"/>
    <ds:schemaRef ds:uri="682f1ccd-e5c5-43c9-b9d9-dd72e0a643d0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812F664-61FA-4F5A-81D5-194DE546B1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82f1ccd-e5c5-43c9-b9d9-dd72e0a643d0"/>
    <ds:schemaRef ds:uri="75035800-fbd9-4494-bf62-86cc10c5d5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5989</TotalTime>
  <Words>3056</Words>
  <Application>Microsoft Macintosh PowerPoint</Application>
  <PresentationFormat>Grand écran</PresentationFormat>
  <Paragraphs>200</Paragraphs>
  <Slides>26</Slides>
  <Notes>17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Lexend</vt:lpstr>
      <vt:lpstr>Symbol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Wetlands</dc:title>
  <dc:creator>Damien Gallay</dc:creator>
  <cp:lastModifiedBy>Damien Gallay</cp:lastModifiedBy>
  <cp:revision>124</cp:revision>
  <cp:lastPrinted>2021-11-25T14:43:02Z</cp:lastPrinted>
  <dcterms:created xsi:type="dcterms:W3CDTF">2021-11-23T15:20:39Z</dcterms:created>
  <dcterms:modified xsi:type="dcterms:W3CDTF">2023-11-27T16:30:55Z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0x0101009528499A3D4EBC46A54B223F15BF4755</vt:lpwstr>
  </property>
</Properties>
</file>