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7"/>
  </p:handoutMasterIdLst>
  <p:sldIdLst>
    <p:sldId id="268" r:id="rId5"/>
    <p:sldId id="257" r:id="rId6"/>
    <p:sldId id="258" r:id="rId7"/>
    <p:sldId id="259" r:id="rId8"/>
    <p:sldId id="260" r:id="rId9"/>
    <p:sldId id="262" r:id="rId10"/>
    <p:sldId id="261" r:id="rId11"/>
    <p:sldId id="264" r:id="rId12"/>
    <p:sldId id="263" r:id="rId13"/>
    <p:sldId id="265" r:id="rId14"/>
    <p:sldId id="267" r:id="rId15"/>
    <p:sldId id="266" r:id="rId16"/>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AC9"/>
    <a:srgbClr val="1A95A3"/>
    <a:srgbClr val="EC9F88"/>
    <a:srgbClr val="BBD578"/>
    <a:srgbClr val="D3E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6327"/>
  </p:normalViewPr>
  <p:slideViewPr>
    <p:cSldViewPr snapToGrid="0" snapToObjects="1">
      <p:cViewPr varScale="1">
        <p:scale>
          <a:sx n="66" d="100"/>
          <a:sy n="66" d="100"/>
        </p:scale>
        <p:origin x="1040"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2574596-8B82-45C7-AE93-3297CC69F311}" type="datetimeFigureOut">
              <a:rPr lang="en-GB" smtClean="0"/>
              <a:pPr/>
              <a:t>01/12/2021</a:t>
            </a:fld>
            <a:endParaRPr lang="en-GB" dirty="0"/>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42696DD2-4C87-4760-B016-D0012F25AADC}" type="slidenum">
              <a:rPr lang="en-GB" smtClean="0"/>
              <a:pPr/>
              <a:t>‹#›</a:t>
            </a:fld>
            <a:endParaRPr lang="en-GB" dirty="0"/>
          </a:p>
        </p:txBody>
      </p:sp>
    </p:spTree>
    <p:extLst>
      <p:ext uri="{BB962C8B-B14F-4D97-AF65-F5344CB8AC3E}">
        <p14:creationId xmlns:p14="http://schemas.microsoft.com/office/powerpoint/2010/main" val="2503874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498A2-CFC8-0346-BD5B-502878AB30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DAD4DB-0AF2-8F4F-8700-6E24D6B9F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FEE2FC-6D3B-C141-95E1-B69FB014F569}"/>
              </a:ext>
            </a:extLst>
          </p:cNvPr>
          <p:cNvSpPr>
            <a:spLocks noGrp="1"/>
          </p:cNvSpPr>
          <p:nvPr>
            <p:ph type="dt" sz="half" idx="10"/>
          </p:nvPr>
        </p:nvSpPr>
        <p:spPr/>
        <p:txBody>
          <a:bodyPr/>
          <a:lstStyle/>
          <a:p>
            <a:fld id="{43D04C09-88F4-D14E-ABCD-B2D4AC3DE463}" type="datetimeFigureOut">
              <a:rPr lang="fr-FR" smtClean="0"/>
              <a:pPr/>
              <a:t>01/12/2021</a:t>
            </a:fld>
            <a:endParaRPr lang="fr-FR" dirty="0"/>
          </a:p>
        </p:txBody>
      </p:sp>
      <p:sp>
        <p:nvSpPr>
          <p:cNvPr id="5" name="Espace réservé du pied de page 4">
            <a:extLst>
              <a:ext uri="{FF2B5EF4-FFF2-40B4-BE49-F238E27FC236}">
                <a16:creationId xmlns:a16="http://schemas.microsoft.com/office/drawing/2014/main" id="{FFC7DD75-6429-B042-996A-350089A4A27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652B2A2-5F38-934B-98F5-DB464E13F790}"/>
              </a:ext>
            </a:extLst>
          </p:cNvPr>
          <p:cNvSpPr>
            <a:spLocks noGrp="1"/>
          </p:cNvSpPr>
          <p:nvPr>
            <p:ph type="sldNum" sz="quarter" idx="12"/>
          </p:nvPr>
        </p:nvSpPr>
        <p:spPr/>
        <p:txBody>
          <a:bodyPr/>
          <a:lstStyle/>
          <a:p>
            <a:fld id="{CB6EC6E6-8E21-2F47-B487-0542D24FCF44}" type="slidenum">
              <a:rPr lang="fr-FR" smtClean="0"/>
              <a:pPr/>
              <a:t>‹#›</a:t>
            </a:fld>
            <a:endParaRPr lang="fr-FR" dirty="0"/>
          </a:p>
        </p:txBody>
      </p:sp>
      <p:sp>
        <p:nvSpPr>
          <p:cNvPr id="7" name="Rectangle 6">
            <a:extLst>
              <a:ext uri="{FF2B5EF4-FFF2-40B4-BE49-F238E27FC236}">
                <a16:creationId xmlns:a16="http://schemas.microsoft.com/office/drawing/2014/main" id="{4E747DD7-6914-AB40-844A-51282BD79D03}"/>
              </a:ext>
            </a:extLst>
          </p:cNvPr>
          <p:cNvSpPr/>
          <p:nvPr userDrawn="1"/>
        </p:nvSpPr>
        <p:spPr>
          <a:xfrm>
            <a:off x="0" y="5715001"/>
            <a:ext cx="12192000" cy="1143000"/>
          </a:xfrm>
          <a:prstGeom prst="rect">
            <a:avLst/>
          </a:prstGeom>
          <a:gradFill flip="none" rotWithShape="1">
            <a:gsLst>
              <a:gs pos="0">
                <a:srgbClr val="B0DBD7"/>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81FF4383-ABBD-904F-B465-A0EFAF4AFD96}"/>
              </a:ext>
            </a:extLst>
          </p:cNvPr>
          <p:cNvSpPr/>
          <p:nvPr userDrawn="1"/>
        </p:nvSpPr>
        <p:spPr>
          <a:xfrm>
            <a:off x="0" y="0"/>
            <a:ext cx="10972800" cy="1219200"/>
          </a:xfrm>
          <a:prstGeom prst="rect">
            <a:avLst/>
          </a:prstGeom>
          <a:solidFill>
            <a:srgbClr val="76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EEF76044-251A-0142-B850-C99695E57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2800" y="0"/>
            <a:ext cx="1219200" cy="1219200"/>
          </a:xfrm>
          <a:prstGeom prst="rect">
            <a:avLst/>
          </a:prstGeom>
        </p:spPr>
      </p:pic>
    </p:spTree>
    <p:extLst>
      <p:ext uri="{BB962C8B-B14F-4D97-AF65-F5344CB8AC3E}">
        <p14:creationId xmlns:p14="http://schemas.microsoft.com/office/powerpoint/2010/main" val="259473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C4BE8-5DFC-8E41-87EA-450BDD2155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B75F4B5-0F02-B449-A18D-243C10FCF8D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68447C-6C86-594B-ACED-68CFB861DA81}"/>
              </a:ext>
            </a:extLst>
          </p:cNvPr>
          <p:cNvSpPr>
            <a:spLocks noGrp="1"/>
          </p:cNvSpPr>
          <p:nvPr>
            <p:ph type="dt" sz="half" idx="10"/>
          </p:nvPr>
        </p:nvSpPr>
        <p:spPr/>
        <p:txBody>
          <a:bodyPr/>
          <a:lstStyle/>
          <a:p>
            <a:fld id="{43D04C09-88F4-D14E-ABCD-B2D4AC3DE463}" type="datetimeFigureOut">
              <a:rPr lang="fr-FR" smtClean="0"/>
              <a:pPr/>
              <a:t>01/12/2021</a:t>
            </a:fld>
            <a:endParaRPr lang="fr-FR" dirty="0"/>
          </a:p>
        </p:txBody>
      </p:sp>
      <p:sp>
        <p:nvSpPr>
          <p:cNvPr id="5" name="Espace réservé du pied de page 4">
            <a:extLst>
              <a:ext uri="{FF2B5EF4-FFF2-40B4-BE49-F238E27FC236}">
                <a16:creationId xmlns:a16="http://schemas.microsoft.com/office/drawing/2014/main" id="{20B510E2-23C4-8C4C-A3D3-4C903594BD0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6CE604E-ECC8-B645-B17F-0B043CE914CA}"/>
              </a:ext>
            </a:extLst>
          </p:cNvPr>
          <p:cNvSpPr>
            <a:spLocks noGrp="1"/>
          </p:cNvSpPr>
          <p:nvPr>
            <p:ph type="sldNum" sz="quarter" idx="12"/>
          </p:nvPr>
        </p:nvSpPr>
        <p:spPr/>
        <p:txBody>
          <a:body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325844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D9DA02-45D3-6D47-AD8A-A12D3DE8C98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E47113-8550-BD42-B0C3-747C10613AD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92BA57-C1F3-2E4D-A626-F697B1BB0CF1}"/>
              </a:ext>
            </a:extLst>
          </p:cNvPr>
          <p:cNvSpPr>
            <a:spLocks noGrp="1"/>
          </p:cNvSpPr>
          <p:nvPr>
            <p:ph type="dt" sz="half" idx="10"/>
          </p:nvPr>
        </p:nvSpPr>
        <p:spPr/>
        <p:txBody>
          <a:bodyPr/>
          <a:lstStyle/>
          <a:p>
            <a:fld id="{43D04C09-88F4-D14E-ABCD-B2D4AC3DE463}" type="datetimeFigureOut">
              <a:rPr lang="fr-FR" smtClean="0"/>
              <a:pPr/>
              <a:t>01/12/2021</a:t>
            </a:fld>
            <a:endParaRPr lang="fr-FR" dirty="0"/>
          </a:p>
        </p:txBody>
      </p:sp>
      <p:sp>
        <p:nvSpPr>
          <p:cNvPr id="5" name="Espace réservé du pied de page 4">
            <a:extLst>
              <a:ext uri="{FF2B5EF4-FFF2-40B4-BE49-F238E27FC236}">
                <a16:creationId xmlns:a16="http://schemas.microsoft.com/office/drawing/2014/main" id="{A2C181B2-B853-8541-A1AA-35ACC922A75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77C87F8-9989-AC41-9806-89BAC09ECC86}"/>
              </a:ext>
            </a:extLst>
          </p:cNvPr>
          <p:cNvSpPr>
            <a:spLocks noGrp="1"/>
          </p:cNvSpPr>
          <p:nvPr>
            <p:ph type="sldNum" sz="quarter" idx="12"/>
          </p:nvPr>
        </p:nvSpPr>
        <p:spPr/>
        <p:txBody>
          <a:body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328083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75B32-0D98-224D-90DD-110BC41FAB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C12B5D-E432-F44D-8CDE-EEF74C4A01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547A01-7E47-A440-9C4B-EEA6DD3B8C30}"/>
              </a:ext>
            </a:extLst>
          </p:cNvPr>
          <p:cNvSpPr>
            <a:spLocks noGrp="1"/>
          </p:cNvSpPr>
          <p:nvPr>
            <p:ph type="dt" sz="half" idx="10"/>
          </p:nvPr>
        </p:nvSpPr>
        <p:spPr/>
        <p:txBody>
          <a:bodyPr/>
          <a:lstStyle/>
          <a:p>
            <a:fld id="{43D04C09-88F4-D14E-ABCD-B2D4AC3DE463}" type="datetimeFigureOut">
              <a:rPr lang="fr-FR" smtClean="0"/>
              <a:pPr/>
              <a:t>01/12/2021</a:t>
            </a:fld>
            <a:endParaRPr lang="fr-FR" dirty="0"/>
          </a:p>
        </p:txBody>
      </p:sp>
      <p:sp>
        <p:nvSpPr>
          <p:cNvPr id="5" name="Espace réservé du pied de page 4">
            <a:extLst>
              <a:ext uri="{FF2B5EF4-FFF2-40B4-BE49-F238E27FC236}">
                <a16:creationId xmlns:a16="http://schemas.microsoft.com/office/drawing/2014/main" id="{61D30B02-302A-1647-A8F9-80E6CF9316D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93B6579-0F65-2942-A3BE-6628BA86FC83}"/>
              </a:ext>
            </a:extLst>
          </p:cNvPr>
          <p:cNvSpPr>
            <a:spLocks noGrp="1"/>
          </p:cNvSpPr>
          <p:nvPr>
            <p:ph type="sldNum" sz="quarter" idx="12"/>
          </p:nvPr>
        </p:nvSpPr>
        <p:spPr/>
        <p:txBody>
          <a:body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368983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D9283-E6FA-8D4E-A10D-2CDC93F6C5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1D7BF3A-4B1C-EC44-9F64-9C49F6D1A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6C00F9A-66D6-C54F-9C3A-12E5BBDE2F73}"/>
              </a:ext>
            </a:extLst>
          </p:cNvPr>
          <p:cNvSpPr>
            <a:spLocks noGrp="1"/>
          </p:cNvSpPr>
          <p:nvPr>
            <p:ph type="dt" sz="half" idx="10"/>
          </p:nvPr>
        </p:nvSpPr>
        <p:spPr/>
        <p:txBody>
          <a:bodyPr/>
          <a:lstStyle/>
          <a:p>
            <a:fld id="{43D04C09-88F4-D14E-ABCD-B2D4AC3DE463}" type="datetimeFigureOut">
              <a:rPr lang="fr-FR" smtClean="0"/>
              <a:pPr/>
              <a:t>01/12/2021</a:t>
            </a:fld>
            <a:endParaRPr lang="fr-FR" dirty="0"/>
          </a:p>
        </p:txBody>
      </p:sp>
      <p:sp>
        <p:nvSpPr>
          <p:cNvPr id="5" name="Espace réservé du pied de page 4">
            <a:extLst>
              <a:ext uri="{FF2B5EF4-FFF2-40B4-BE49-F238E27FC236}">
                <a16:creationId xmlns:a16="http://schemas.microsoft.com/office/drawing/2014/main" id="{2BCBA275-A511-404F-BE93-30D20B60914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6D64366-48FE-4147-B070-D5FABFB93FF9}"/>
              </a:ext>
            </a:extLst>
          </p:cNvPr>
          <p:cNvSpPr>
            <a:spLocks noGrp="1"/>
          </p:cNvSpPr>
          <p:nvPr>
            <p:ph type="sldNum" sz="quarter" idx="12"/>
          </p:nvPr>
        </p:nvSpPr>
        <p:spPr/>
        <p:txBody>
          <a:body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61622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C6511-5E4A-5F4B-9715-1DE48D7F77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2D29FD7-CA2E-3E48-AF83-D318F8D2277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9FEFC40-6534-D047-8C64-F247D5F869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1F3782-25CF-FA45-B51E-C25DF1CD0342}"/>
              </a:ext>
            </a:extLst>
          </p:cNvPr>
          <p:cNvSpPr>
            <a:spLocks noGrp="1"/>
          </p:cNvSpPr>
          <p:nvPr>
            <p:ph type="dt" sz="half" idx="10"/>
          </p:nvPr>
        </p:nvSpPr>
        <p:spPr/>
        <p:txBody>
          <a:bodyPr/>
          <a:lstStyle/>
          <a:p>
            <a:fld id="{43D04C09-88F4-D14E-ABCD-B2D4AC3DE463}" type="datetimeFigureOut">
              <a:rPr lang="fr-FR" smtClean="0"/>
              <a:pPr/>
              <a:t>01/12/2021</a:t>
            </a:fld>
            <a:endParaRPr lang="fr-FR" dirty="0"/>
          </a:p>
        </p:txBody>
      </p:sp>
      <p:sp>
        <p:nvSpPr>
          <p:cNvPr id="6" name="Espace réservé du pied de page 5">
            <a:extLst>
              <a:ext uri="{FF2B5EF4-FFF2-40B4-BE49-F238E27FC236}">
                <a16:creationId xmlns:a16="http://schemas.microsoft.com/office/drawing/2014/main" id="{DF290333-0751-1444-867D-A74B803D043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156484E4-A5AB-1F4F-B744-89A87F529796}"/>
              </a:ext>
            </a:extLst>
          </p:cNvPr>
          <p:cNvSpPr>
            <a:spLocks noGrp="1"/>
          </p:cNvSpPr>
          <p:nvPr>
            <p:ph type="sldNum" sz="quarter" idx="12"/>
          </p:nvPr>
        </p:nvSpPr>
        <p:spPr/>
        <p:txBody>
          <a:body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177300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48A66-6690-1147-A8A1-7FBBB5DB6D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E3C590-5F27-8342-B769-859582959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EB28EE-2D13-E740-9643-2AB107AB0E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8C9B013-FC6C-B541-A9FC-9AB1A94CC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0C2997C-ABD5-D14A-98E5-F12C96D22E1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1549385-E0AB-6F4E-9082-CBAEC42D6154}"/>
              </a:ext>
            </a:extLst>
          </p:cNvPr>
          <p:cNvSpPr>
            <a:spLocks noGrp="1"/>
          </p:cNvSpPr>
          <p:nvPr>
            <p:ph type="dt" sz="half" idx="10"/>
          </p:nvPr>
        </p:nvSpPr>
        <p:spPr/>
        <p:txBody>
          <a:bodyPr/>
          <a:lstStyle/>
          <a:p>
            <a:fld id="{43D04C09-88F4-D14E-ABCD-B2D4AC3DE463}" type="datetimeFigureOut">
              <a:rPr lang="fr-FR" smtClean="0"/>
              <a:pPr/>
              <a:t>01/12/2021</a:t>
            </a:fld>
            <a:endParaRPr lang="fr-FR" dirty="0"/>
          </a:p>
        </p:txBody>
      </p:sp>
      <p:sp>
        <p:nvSpPr>
          <p:cNvPr id="8" name="Espace réservé du pied de page 7">
            <a:extLst>
              <a:ext uri="{FF2B5EF4-FFF2-40B4-BE49-F238E27FC236}">
                <a16:creationId xmlns:a16="http://schemas.microsoft.com/office/drawing/2014/main" id="{B1A14F6E-F352-604B-B227-89102C29A353}"/>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5CF3EB2F-48BE-344D-B548-702DDDDC2B6A}"/>
              </a:ext>
            </a:extLst>
          </p:cNvPr>
          <p:cNvSpPr>
            <a:spLocks noGrp="1"/>
          </p:cNvSpPr>
          <p:nvPr>
            <p:ph type="sldNum" sz="quarter" idx="12"/>
          </p:nvPr>
        </p:nvSpPr>
        <p:spPr/>
        <p:txBody>
          <a:body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74393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BF559-C942-B34E-81C2-1586C8B7CF2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7B81820-AD3D-F24E-A78B-B762AB772C05}"/>
              </a:ext>
            </a:extLst>
          </p:cNvPr>
          <p:cNvSpPr>
            <a:spLocks noGrp="1"/>
          </p:cNvSpPr>
          <p:nvPr>
            <p:ph type="dt" sz="half" idx="10"/>
          </p:nvPr>
        </p:nvSpPr>
        <p:spPr/>
        <p:txBody>
          <a:bodyPr/>
          <a:lstStyle/>
          <a:p>
            <a:fld id="{43D04C09-88F4-D14E-ABCD-B2D4AC3DE463}" type="datetimeFigureOut">
              <a:rPr lang="fr-FR" smtClean="0"/>
              <a:pPr/>
              <a:t>01/12/2021</a:t>
            </a:fld>
            <a:endParaRPr lang="fr-FR" dirty="0"/>
          </a:p>
        </p:txBody>
      </p:sp>
      <p:sp>
        <p:nvSpPr>
          <p:cNvPr id="4" name="Espace réservé du pied de page 3">
            <a:extLst>
              <a:ext uri="{FF2B5EF4-FFF2-40B4-BE49-F238E27FC236}">
                <a16:creationId xmlns:a16="http://schemas.microsoft.com/office/drawing/2014/main" id="{06488838-797C-1C43-8C1A-EC135826D103}"/>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B919985-9E75-5E4C-97EB-8256C1C3C338}"/>
              </a:ext>
            </a:extLst>
          </p:cNvPr>
          <p:cNvSpPr>
            <a:spLocks noGrp="1"/>
          </p:cNvSpPr>
          <p:nvPr>
            <p:ph type="sldNum" sz="quarter" idx="12"/>
          </p:nvPr>
        </p:nvSpPr>
        <p:spPr/>
        <p:txBody>
          <a:body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299859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0C8227-3EF1-AB4B-B7B7-D44899E6E6D0}"/>
              </a:ext>
            </a:extLst>
          </p:cNvPr>
          <p:cNvSpPr>
            <a:spLocks noGrp="1"/>
          </p:cNvSpPr>
          <p:nvPr>
            <p:ph type="dt" sz="half" idx="10"/>
          </p:nvPr>
        </p:nvSpPr>
        <p:spPr/>
        <p:txBody>
          <a:bodyPr/>
          <a:lstStyle/>
          <a:p>
            <a:fld id="{43D04C09-88F4-D14E-ABCD-B2D4AC3DE463}" type="datetimeFigureOut">
              <a:rPr lang="fr-FR" smtClean="0"/>
              <a:pPr/>
              <a:t>01/12/2021</a:t>
            </a:fld>
            <a:endParaRPr lang="fr-FR" dirty="0"/>
          </a:p>
        </p:txBody>
      </p:sp>
      <p:sp>
        <p:nvSpPr>
          <p:cNvPr id="3" name="Espace réservé du pied de page 2">
            <a:extLst>
              <a:ext uri="{FF2B5EF4-FFF2-40B4-BE49-F238E27FC236}">
                <a16:creationId xmlns:a16="http://schemas.microsoft.com/office/drawing/2014/main" id="{B5956805-3BC2-0243-9725-E7DBEEEF8762}"/>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DE0692C-093D-E943-A3A0-D9C594C4A824}"/>
              </a:ext>
            </a:extLst>
          </p:cNvPr>
          <p:cNvSpPr>
            <a:spLocks noGrp="1"/>
          </p:cNvSpPr>
          <p:nvPr>
            <p:ph type="sldNum" sz="quarter" idx="12"/>
          </p:nvPr>
        </p:nvSpPr>
        <p:spPr/>
        <p:txBody>
          <a:body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417811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12D81-8CF0-2946-8003-51F9A56066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762F7D-F0FE-E241-8317-4F3C8E945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4242F5-C59D-C44A-B79C-80049C9F9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321E87-1087-0A49-BFE5-69AD450F9FD4}"/>
              </a:ext>
            </a:extLst>
          </p:cNvPr>
          <p:cNvSpPr>
            <a:spLocks noGrp="1"/>
          </p:cNvSpPr>
          <p:nvPr>
            <p:ph type="dt" sz="half" idx="10"/>
          </p:nvPr>
        </p:nvSpPr>
        <p:spPr/>
        <p:txBody>
          <a:bodyPr/>
          <a:lstStyle/>
          <a:p>
            <a:fld id="{43D04C09-88F4-D14E-ABCD-B2D4AC3DE463}" type="datetimeFigureOut">
              <a:rPr lang="fr-FR" smtClean="0"/>
              <a:pPr/>
              <a:t>01/12/2021</a:t>
            </a:fld>
            <a:endParaRPr lang="fr-FR" dirty="0"/>
          </a:p>
        </p:txBody>
      </p:sp>
      <p:sp>
        <p:nvSpPr>
          <p:cNvPr id="6" name="Espace réservé du pied de page 5">
            <a:extLst>
              <a:ext uri="{FF2B5EF4-FFF2-40B4-BE49-F238E27FC236}">
                <a16:creationId xmlns:a16="http://schemas.microsoft.com/office/drawing/2014/main" id="{B933C075-3762-F64A-A4B7-E5474D5F1C6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958805FF-5D29-7943-BE04-8D48CB8E1CFD}"/>
              </a:ext>
            </a:extLst>
          </p:cNvPr>
          <p:cNvSpPr>
            <a:spLocks noGrp="1"/>
          </p:cNvSpPr>
          <p:nvPr>
            <p:ph type="sldNum" sz="quarter" idx="12"/>
          </p:nvPr>
        </p:nvSpPr>
        <p:spPr/>
        <p:txBody>
          <a:body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271285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B0917-6DBB-A449-97EA-E1FF1FFB5B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7B443A-8D29-1942-A217-E87ACBA0A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AC4E86E4-8C92-154C-9B1C-FACD659F5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98C98A-E238-5B44-8DB8-E22C2CE0A436}"/>
              </a:ext>
            </a:extLst>
          </p:cNvPr>
          <p:cNvSpPr>
            <a:spLocks noGrp="1"/>
          </p:cNvSpPr>
          <p:nvPr>
            <p:ph type="dt" sz="half" idx="10"/>
          </p:nvPr>
        </p:nvSpPr>
        <p:spPr/>
        <p:txBody>
          <a:bodyPr/>
          <a:lstStyle/>
          <a:p>
            <a:fld id="{43D04C09-88F4-D14E-ABCD-B2D4AC3DE463}" type="datetimeFigureOut">
              <a:rPr lang="fr-FR" smtClean="0"/>
              <a:pPr/>
              <a:t>01/12/2021</a:t>
            </a:fld>
            <a:endParaRPr lang="fr-FR" dirty="0"/>
          </a:p>
        </p:txBody>
      </p:sp>
      <p:sp>
        <p:nvSpPr>
          <p:cNvPr id="6" name="Espace réservé du pied de page 5">
            <a:extLst>
              <a:ext uri="{FF2B5EF4-FFF2-40B4-BE49-F238E27FC236}">
                <a16:creationId xmlns:a16="http://schemas.microsoft.com/office/drawing/2014/main" id="{8C2FA8A5-23EC-024F-953B-9D8D5261E490}"/>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B94DE844-5836-9D44-B1C3-89974B858EE4}"/>
              </a:ext>
            </a:extLst>
          </p:cNvPr>
          <p:cNvSpPr>
            <a:spLocks noGrp="1"/>
          </p:cNvSpPr>
          <p:nvPr>
            <p:ph type="sldNum" sz="quarter" idx="12"/>
          </p:nvPr>
        </p:nvSpPr>
        <p:spPr/>
        <p:txBody>
          <a:body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46214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240250-3F44-4846-B50C-5DC94B274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000FF6-0F15-2E45-9044-120B6B643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814CE7-5C6F-374A-8ABF-1DEC5245B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4C09-88F4-D14E-ABCD-B2D4AC3DE463}" type="datetimeFigureOut">
              <a:rPr lang="fr-FR" smtClean="0"/>
              <a:pPr/>
              <a:t>01/12/2021</a:t>
            </a:fld>
            <a:endParaRPr lang="fr-FR" dirty="0"/>
          </a:p>
        </p:txBody>
      </p:sp>
      <p:sp>
        <p:nvSpPr>
          <p:cNvPr id="5" name="Espace réservé du pied de page 4">
            <a:extLst>
              <a:ext uri="{FF2B5EF4-FFF2-40B4-BE49-F238E27FC236}">
                <a16:creationId xmlns:a16="http://schemas.microsoft.com/office/drawing/2014/main" id="{6BBE1BEB-7C57-8745-A700-2FA7E89F6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3F6D73EF-A9EC-094E-980B-D201E21F1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332587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orldwetlandsday.org/"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ramsar.org/sites/default/files/documents/library/factsheet2_wise_use_basics_0.pdf"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hyperlink" Target="https://ramsar.org/about/the-wise-use-of-wetland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ramsar.org/sites/default/files/documents/library/factsheet_wetland_restoration_general_e_0.pdf" TargetMode="External"/><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hyperlink" Target="https://ramsar.org/sites/default/files/documents/library/factsheet_wetland_restoration_coastal_e.pdf" TargetMode="External"/><Relationship Id="rId4" Type="http://schemas.openxmlformats.org/officeDocument/2006/relationships/hyperlink" Target="https://www.ramsar.org/sites/default/files/documents/library/factsheet_wetland_restoration_peatlands_e.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F_PPT_WWD2022_French_17nov.pptx" TargetMode="External"/><Relationship Id="rId3" Type="http://schemas.openxmlformats.org/officeDocument/2006/relationships/image" Target="../media/image5.png"/><Relationship Id="rId7" Type="http://schemas.openxmlformats.org/officeDocument/2006/relationships/hyperlink" Target="https://www.ramsar.org/fr/news/les-zones-humides-lecosysteme-le-plus-precieux-du-monde-disparaissent-trois-fois-plus-vite-que"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ramsar.org/news/summary-of-the-thirteenth-meeting-of-the-conference-of-the-parties-to-the-ramsar-convention-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ramsar.org/sites/default/files/documents/library/gwo_f.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ramsar.org/sites/default/files/documents/library/factsheet_wetland_restoration_general_e_0.pdf" TargetMode="External"/><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hyperlink" Target="https://www.ramsar.org/sites/default/files/documents/library/factsheet_wetland_restoration_peatlands_e.pdf" TargetMode="External"/><Relationship Id="rId4" Type="http://schemas.openxmlformats.org/officeDocument/2006/relationships/hyperlink" Target="https://www.ramsar.org/sites/default/files/documents/library/151102_strp19_agenda_item_4.1_conventions_and_processes_sg.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ramsar.org/news/summary-of-the-thirteenth-meeting-of-the-conference-of-the-parties-to-the-ramsar-convention-on" TargetMode="Externa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s://ramsar50.org/wp-content/uploads/2021/02/Ramsar-50-Factsheet-BIODIVERSITY-English.pdf" TargetMode="External"/><Relationship Id="rId5" Type="http://schemas.openxmlformats.org/officeDocument/2006/relationships/hyperlink" Target="https://www.ramsar.org/sites/default/files/wwd16_hand-outs_desktop_print_eng.pdf" TargetMode="External"/><Relationship Id="rId4" Type="http://schemas.openxmlformats.org/officeDocument/2006/relationships/hyperlink" Target="https://www.ramsar.org/sites/default/files/documents/library/wwd19_handout_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teebweb.org/about/approach/" TargetMode="External"/><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s://portals.iucn.org/library/node/72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BF49338-84EE-5743-AB45-B9A322A048F6}"/>
              </a:ext>
            </a:extLst>
          </p:cNvPr>
          <p:cNvPicPr>
            <a:picLocks noChangeAspect="1"/>
          </p:cNvPicPr>
          <p:nvPr/>
        </p:nvPicPr>
        <p:blipFill>
          <a:blip r:embed="rId2"/>
          <a:stretch>
            <a:fillRect/>
          </a:stretch>
        </p:blipFill>
        <p:spPr>
          <a:xfrm>
            <a:off x="0" y="0"/>
            <a:ext cx="12208541" cy="6858000"/>
          </a:xfrm>
          <a:prstGeom prst="rect">
            <a:avLst/>
          </a:prstGeom>
        </p:spPr>
      </p:pic>
      <p:sp>
        <p:nvSpPr>
          <p:cNvPr id="3" name="Content Placeholder 2">
            <a:extLst>
              <a:ext uri="{FF2B5EF4-FFF2-40B4-BE49-F238E27FC236}">
                <a16:creationId xmlns:a16="http://schemas.microsoft.com/office/drawing/2014/main" id="{40B07F70-0AC6-CD47-BD04-E936005B7EBE}"/>
              </a:ext>
            </a:extLst>
          </p:cNvPr>
          <p:cNvSpPr txBox="1">
            <a:spLocks/>
          </p:cNvSpPr>
          <p:nvPr/>
        </p:nvSpPr>
        <p:spPr>
          <a:xfrm>
            <a:off x="9633163" y="5718527"/>
            <a:ext cx="2329952" cy="91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base">
              <a:lnSpc>
                <a:spcPct val="100000"/>
              </a:lnSpc>
              <a:spcBef>
                <a:spcPts val="0"/>
              </a:spcBef>
              <a:buFont typeface="Arial" panose="020B0604020202020204" pitchFamily="34" charset="0"/>
              <a:buNone/>
            </a:pPr>
            <a:r>
              <a:rPr lang="en-US" sz="1200" kern="0" dirty="0">
                <a:solidFill>
                  <a:srgbClr val="006571"/>
                </a:solidFill>
                <a:latin typeface="Arial" panose="020B0604020202020204" pitchFamily="34" charset="0"/>
                <a:ea typeface="Times New Roman" panose="02020603050405020304" pitchFamily="18" charset="0"/>
                <a:cs typeface="Arial" panose="020B0604020202020204" pitchFamily="34" charset="0"/>
                <a:hlinkClick r:id="rId3"/>
              </a:rPr>
              <a:t>www.worldwetlandsday.org</a:t>
            </a:r>
            <a:endParaRPr lang="en-US" sz="1200" kern="0" dirty="0">
              <a:solidFill>
                <a:srgbClr val="006571"/>
              </a:solidFill>
              <a:latin typeface="Arial" panose="020B0604020202020204" pitchFamily="34" charset="0"/>
              <a:ea typeface="Times New Roman" panose="02020603050405020304" pitchFamily="18" charset="0"/>
              <a:cs typeface="Arial" panose="020B0604020202020204" pitchFamily="34" charset="0"/>
            </a:endParaRPr>
          </a:p>
          <a:p>
            <a:pPr marL="0" indent="0" algn="r" fontAlgn="base">
              <a:lnSpc>
                <a:spcPts val="740"/>
              </a:lnSpc>
              <a:spcBef>
                <a:spcPts val="0"/>
              </a:spcBef>
              <a:buFont typeface="Arial" panose="020B0604020202020204" pitchFamily="34" charset="0"/>
              <a:buNone/>
            </a:pPr>
            <a:endParaRPr lang="en-US" sz="1200" kern="0" dirty="0">
              <a:solidFill>
                <a:srgbClr val="006571"/>
              </a:solidFill>
              <a:latin typeface="Arial" panose="020B0604020202020204" pitchFamily="34" charset="0"/>
              <a:ea typeface="Times New Roman" panose="02020603050405020304" pitchFamily="18" charset="0"/>
              <a:cs typeface="Arial" panose="020B0604020202020204" pitchFamily="34" charset="0"/>
            </a:endParaRPr>
          </a:p>
          <a:p>
            <a:pPr marL="0" indent="0" algn="r">
              <a:buNone/>
            </a:pPr>
            <a:r>
              <a:rPr lang="fr-CH" sz="1200" kern="0" dirty="0">
                <a:solidFill>
                  <a:schemeClr val="bg1"/>
                </a:solidFill>
                <a:latin typeface="Arial" panose="020B0604020202020204" pitchFamily="34" charset="0"/>
                <a:cs typeface="Arial" panose="020B0604020202020204" pitchFamily="34" charset="0"/>
              </a:rPr>
              <a:t>#AgirPourLesZonesHumides </a:t>
            </a:r>
          </a:p>
          <a:p>
            <a:pPr marL="0" indent="0" algn="r" fontAlgn="base">
              <a:lnSpc>
                <a:spcPct val="100000"/>
              </a:lnSpc>
              <a:spcBef>
                <a:spcPts val="0"/>
              </a:spcBef>
              <a:buFont typeface="Arial" panose="020B0604020202020204" pitchFamily="34" charset="0"/>
              <a:buNone/>
            </a:pPr>
            <a:r>
              <a:rPr lang="en-US" sz="12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#WorldWetlandsDay</a:t>
            </a:r>
          </a:p>
        </p:txBody>
      </p:sp>
      <p:sp>
        <p:nvSpPr>
          <p:cNvPr id="8" name="Title 1">
            <a:extLst>
              <a:ext uri="{FF2B5EF4-FFF2-40B4-BE49-F238E27FC236}">
                <a16:creationId xmlns:a16="http://schemas.microsoft.com/office/drawing/2014/main" id="{DCE2BFDC-4041-4A3F-9573-78AE8C29E923}"/>
              </a:ext>
            </a:extLst>
          </p:cNvPr>
          <p:cNvSpPr>
            <a:spLocks noGrp="1"/>
          </p:cNvSpPr>
          <p:nvPr/>
        </p:nvSpPr>
        <p:spPr>
          <a:xfrm>
            <a:off x="228885" y="4301765"/>
            <a:ext cx="5020638" cy="1655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000"/>
              </a:lnSpc>
            </a:pPr>
            <a:r>
              <a:rPr lang="fr-CH" sz="5000" b="1" dirty="0">
                <a:solidFill>
                  <a:schemeClr val="bg1"/>
                </a:solidFill>
                <a:latin typeface="Arial" panose="020B0604020202020204" pitchFamily="34" charset="0"/>
                <a:cs typeface="Arial" panose="020B0604020202020204" pitchFamily="34" charset="0"/>
              </a:rPr>
              <a:t>LES ZONES HUMIDES</a:t>
            </a:r>
            <a:endParaRPr lang="en-US" sz="5000" b="1" dirty="0">
              <a:solidFill>
                <a:schemeClr val="bg1"/>
              </a:solidFill>
              <a:latin typeface="Georgia" panose="02040502050405020303" pitchFamily="18" charset="0"/>
              <a:cs typeface="Calibri" panose="020F0502020204030204" pitchFamily="34" charset="0"/>
            </a:endParaRPr>
          </a:p>
        </p:txBody>
      </p:sp>
      <p:sp>
        <p:nvSpPr>
          <p:cNvPr id="9" name="Subtitle 2">
            <a:extLst>
              <a:ext uri="{FF2B5EF4-FFF2-40B4-BE49-F238E27FC236}">
                <a16:creationId xmlns:a16="http://schemas.microsoft.com/office/drawing/2014/main" id="{6BE4E5DB-B632-45D3-B17A-78654C8AE625}"/>
              </a:ext>
            </a:extLst>
          </p:cNvPr>
          <p:cNvSpPr>
            <a:spLocks noGrp="1"/>
          </p:cNvSpPr>
          <p:nvPr/>
        </p:nvSpPr>
        <p:spPr>
          <a:xfrm>
            <a:off x="283838" y="609625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b="1" dirty="0">
                <a:solidFill>
                  <a:schemeClr val="bg1"/>
                </a:solidFill>
              </a:rPr>
              <a:t>VALORISER - GÉRER - RESTAURER - </a:t>
            </a:r>
            <a:r>
              <a:rPr lang="fr-CH" b="1" dirty="0">
                <a:solidFill>
                  <a:srgbClr val="DD0918"/>
                </a:solidFill>
              </a:rPr>
              <a:t>AIMER</a:t>
            </a:r>
            <a:endParaRPr lang="fr-CH" dirty="0">
              <a:solidFill>
                <a:srgbClr val="DD0918"/>
              </a:solidFill>
            </a:endParaRPr>
          </a:p>
        </p:txBody>
      </p:sp>
      <p:pic>
        <p:nvPicPr>
          <p:cNvPr id="10" name="Image 9" descr="Une image contenant texte&#10;&#10;Description générée automatiquement">
            <a:extLst>
              <a:ext uri="{FF2B5EF4-FFF2-40B4-BE49-F238E27FC236}">
                <a16:creationId xmlns:a16="http://schemas.microsoft.com/office/drawing/2014/main" id="{4925B63D-5BAB-F14B-98C5-340580F71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15" y="655085"/>
            <a:ext cx="4796578" cy="2117821"/>
          </a:xfrm>
          <a:prstGeom prst="rect">
            <a:avLst/>
          </a:prstGeom>
        </p:spPr>
      </p:pic>
    </p:spTree>
    <p:extLst>
      <p:ext uri="{BB962C8B-B14F-4D97-AF65-F5344CB8AC3E}">
        <p14:creationId xmlns:p14="http://schemas.microsoft.com/office/powerpoint/2010/main" val="2037459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6">
            <a:extLst>
              <a:ext uri="{FF2B5EF4-FFF2-40B4-BE49-F238E27FC236}">
                <a16:creationId xmlns:a16="http://schemas.microsoft.com/office/drawing/2014/main" id="{162809EA-824A-FA4B-8C31-31DA69D534C7}"/>
              </a:ext>
            </a:extLst>
          </p:cNvPr>
          <p:cNvSpPr txBox="1">
            <a:spLocks/>
          </p:cNvSpPr>
          <p:nvPr/>
        </p:nvSpPr>
        <p:spPr>
          <a:xfrm>
            <a:off x="0" y="2740"/>
            <a:ext cx="939800" cy="1219349"/>
          </a:xfrm>
          <a:prstGeom prst="rect">
            <a:avLst/>
          </a:prstGeom>
          <a:solidFill>
            <a:srgbClr val="BBD578"/>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600" b="1" dirty="0">
              <a:highlight>
                <a:srgbClr val="BAD578"/>
              </a:highlight>
              <a:latin typeface="Arial" panose="020B0604020202020204" pitchFamily="34" charset="0"/>
              <a:cs typeface="Arial" panose="020B0604020202020204" pitchFamily="34" charset="0"/>
            </a:endParaRPr>
          </a:p>
        </p:txBody>
      </p:sp>
      <p:sp>
        <p:nvSpPr>
          <p:cNvPr id="26" name="ZoneTexte 1">
            <a:extLst>
              <a:ext uri="{FF2B5EF4-FFF2-40B4-BE49-F238E27FC236}">
                <a16:creationId xmlns:a16="http://schemas.microsoft.com/office/drawing/2014/main" id="{769FA345-C078-0B49-9CA0-629E2B273D6C}"/>
              </a:ext>
            </a:extLst>
          </p:cNvPr>
          <p:cNvSpPr txBox="1"/>
          <p:nvPr/>
        </p:nvSpPr>
        <p:spPr>
          <a:xfrm>
            <a:off x="246121" y="258818"/>
            <a:ext cx="81814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4000" b="1" dirty="0">
                <a:solidFill>
                  <a:schemeClr val="bg1"/>
                </a:solidFill>
                <a:latin typeface="Arial" panose="020B0604020202020204" pitchFamily="34" charset="0"/>
                <a:cs typeface="Arial" panose="020B0604020202020204" pitchFamily="34" charset="0"/>
              </a:rPr>
              <a:t>2</a:t>
            </a:r>
          </a:p>
        </p:txBody>
      </p:sp>
      <p:pic>
        <p:nvPicPr>
          <p:cNvPr id="2" name="Image 1">
            <a:extLst>
              <a:ext uri="{FF2B5EF4-FFF2-40B4-BE49-F238E27FC236}">
                <a16:creationId xmlns:a16="http://schemas.microsoft.com/office/drawing/2014/main" id="{42182A67-454E-094A-8CBC-7431A130103A}"/>
              </a:ext>
            </a:extLst>
          </p:cNvPr>
          <p:cNvPicPr>
            <a:picLocks noChangeAspect="1"/>
          </p:cNvPicPr>
          <p:nvPr/>
        </p:nvPicPr>
        <p:blipFill>
          <a:blip r:embed="rId2"/>
          <a:stretch>
            <a:fillRect/>
          </a:stretch>
        </p:blipFill>
        <p:spPr>
          <a:xfrm>
            <a:off x="8372945" y="4758779"/>
            <a:ext cx="3530600" cy="1333500"/>
          </a:xfrm>
          <a:prstGeom prst="rect">
            <a:avLst/>
          </a:prstGeom>
        </p:spPr>
      </p:pic>
      <p:sp>
        <p:nvSpPr>
          <p:cNvPr id="13" name="Content Placeholder 2">
            <a:extLst>
              <a:ext uri="{FF2B5EF4-FFF2-40B4-BE49-F238E27FC236}">
                <a16:creationId xmlns:a16="http://schemas.microsoft.com/office/drawing/2014/main" id="{1959BDAA-6548-4C42-8874-28A073841633}"/>
              </a:ext>
            </a:extLst>
          </p:cNvPr>
          <p:cNvSpPr>
            <a:spLocks noGrp="1"/>
          </p:cNvSpPr>
          <p:nvPr/>
        </p:nvSpPr>
        <p:spPr>
          <a:xfrm>
            <a:off x="581549" y="2232231"/>
            <a:ext cx="7552713" cy="46278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1500" dirty="0">
                <a:solidFill>
                  <a:srgbClr val="006571"/>
                </a:solidFill>
                <a:latin typeface="Arial" panose="020B0604020202020204" pitchFamily="34" charset="0"/>
                <a:cs typeface="Arial" panose="020B0604020202020204" pitchFamily="34" charset="0"/>
              </a:rPr>
              <a:t>La Convention définit l’utilisation rationnelle des zones humides comme « le </a:t>
            </a:r>
            <a:r>
              <a:rPr lang="fr-FR" sz="1500" b="1" dirty="0">
                <a:solidFill>
                  <a:srgbClr val="006571"/>
                </a:solidFill>
                <a:latin typeface="Arial" panose="020B0604020202020204" pitchFamily="34" charset="0"/>
                <a:cs typeface="Arial" panose="020B0604020202020204" pitchFamily="34" charset="0"/>
              </a:rPr>
              <a:t>maintien de leurs caractéristiques écologiques</a:t>
            </a:r>
            <a:r>
              <a:rPr lang="fr-FR" sz="1500" dirty="0">
                <a:solidFill>
                  <a:srgbClr val="006571"/>
                </a:solidFill>
                <a:latin typeface="Arial" panose="020B0604020202020204" pitchFamily="34" charset="0"/>
                <a:cs typeface="Arial" panose="020B0604020202020204" pitchFamily="34" charset="0"/>
              </a:rPr>
              <a:t> obtenu par la mise en œuvre d’approches par écosystème dans le contexte du développement durable ».</a:t>
            </a:r>
          </a:p>
          <a:p>
            <a:pPr marL="0" indent="0">
              <a:lnSpc>
                <a:spcPct val="100000"/>
              </a:lnSpc>
              <a:spcBef>
                <a:spcPts val="0"/>
              </a:spcBef>
              <a:buNone/>
            </a:pPr>
            <a:endParaRPr lang="en-US" sz="1500" b="1" dirty="0">
              <a:latin typeface="Georgia" panose="02040502050405020303" pitchFamily="18" charset="0"/>
            </a:endParaRPr>
          </a:p>
          <a:p>
            <a:pPr>
              <a:lnSpc>
                <a:spcPct val="100000"/>
              </a:lnSpc>
              <a:spcBef>
                <a:spcPts val="0"/>
              </a:spcBef>
            </a:pPr>
            <a:r>
              <a:rPr lang="fr-FR" sz="1500" b="1" dirty="0">
                <a:latin typeface="Arial" panose="020B0604020202020204" pitchFamily="34" charset="0"/>
                <a:cs typeface="Arial" panose="020B0604020202020204" pitchFamily="34" charset="0"/>
              </a:rPr>
              <a:t>Parmi les mesures qui favoriseront l’utilisation rationnelle des zones humides, citons :</a:t>
            </a:r>
          </a:p>
          <a:p>
            <a:pPr lvl="1">
              <a:lnSpc>
                <a:spcPct val="100000"/>
              </a:lnSpc>
              <a:spcBef>
                <a:spcPts val="0"/>
              </a:spcBef>
            </a:pPr>
            <a:r>
              <a:rPr lang="fr-FR" sz="1500" dirty="0">
                <a:latin typeface="Arial" panose="020B0604020202020204" pitchFamily="34" charset="0"/>
                <a:cs typeface="Arial" panose="020B0604020202020204" pitchFamily="34" charset="0"/>
              </a:rPr>
              <a:t>L’adoption de législations, politiques ou plans</a:t>
            </a:r>
            <a:r>
              <a:rPr lang="fr-FR" sz="1500" b="1" dirty="0">
                <a:latin typeface="Arial" panose="020B0604020202020204" pitchFamily="34" charset="0"/>
                <a:cs typeface="Arial" panose="020B0604020202020204" pitchFamily="34" charset="0"/>
              </a:rPr>
              <a:t> relatifs aux zones humides</a:t>
            </a:r>
            <a:r>
              <a:rPr lang="fr-FR" sz="1500" dirty="0">
                <a:latin typeface="Arial" panose="020B0604020202020204" pitchFamily="34" charset="0"/>
                <a:cs typeface="Arial" panose="020B0604020202020204" pitchFamily="34" charset="0"/>
              </a:rPr>
              <a:t>, soit séparément, soit dans le cadre d’initiatives plus vastes</a:t>
            </a:r>
          </a:p>
          <a:p>
            <a:pPr lvl="1">
              <a:lnSpc>
                <a:spcPct val="100000"/>
              </a:lnSpc>
              <a:spcBef>
                <a:spcPts val="0"/>
              </a:spcBef>
            </a:pPr>
            <a:r>
              <a:rPr lang="fr-FR" sz="1500" dirty="0">
                <a:latin typeface="Arial" panose="020B0604020202020204" pitchFamily="34" charset="0"/>
                <a:cs typeface="Arial" panose="020B0604020202020204" pitchFamily="34" charset="0"/>
              </a:rPr>
              <a:t>L’élaboration de programmes couvrant les inventaires de zones humides, le suivi, la recherche, la formation, l’éducation et la sensibilisation du public</a:t>
            </a:r>
          </a:p>
          <a:p>
            <a:pPr lvl="1">
              <a:lnSpc>
                <a:spcPct val="100000"/>
              </a:lnSpc>
              <a:spcBef>
                <a:spcPts val="0"/>
              </a:spcBef>
            </a:pPr>
            <a:r>
              <a:rPr lang="fr-FR" sz="1500" dirty="0">
                <a:latin typeface="Arial" panose="020B0604020202020204" pitchFamily="34" charset="0"/>
                <a:cs typeface="Arial" panose="020B0604020202020204" pitchFamily="34" charset="0"/>
              </a:rPr>
              <a:t>L’élaboration de plans de gestion intégrés et d’utilisation rationnelle pour des zones humides particulières</a:t>
            </a:r>
          </a:p>
          <a:p>
            <a:pPr lvl="2">
              <a:lnSpc>
                <a:spcPct val="100000"/>
              </a:lnSpc>
              <a:spcBef>
                <a:spcPts val="0"/>
              </a:spcBef>
            </a:pPr>
            <a:r>
              <a:rPr lang="fr-FR" sz="1500" dirty="0">
                <a:latin typeface="Arial" panose="020B0604020202020204" pitchFamily="34" charset="0"/>
                <a:cs typeface="Arial" panose="020B0604020202020204" pitchFamily="34" charset="0"/>
              </a:rPr>
              <a:t>Dès le départ, intégrer les acteurs locaux dans les discussions</a:t>
            </a:r>
          </a:p>
          <a:p>
            <a:pPr lvl="2">
              <a:lnSpc>
                <a:spcPct val="100000"/>
              </a:lnSpc>
              <a:spcBef>
                <a:spcPts val="0"/>
              </a:spcBef>
            </a:pPr>
            <a:r>
              <a:rPr lang="fr-FR" sz="1500" dirty="0">
                <a:latin typeface="Arial" panose="020B0604020202020204" pitchFamily="34" charset="0"/>
                <a:cs typeface="Arial" panose="020B0604020202020204" pitchFamily="34" charset="0"/>
              </a:rPr>
              <a:t>Entreprendre un inventaire des zones humides et des évaluations d'impact</a:t>
            </a:r>
          </a:p>
          <a:p>
            <a:pPr lvl="2">
              <a:lnSpc>
                <a:spcPct val="100000"/>
              </a:lnSpc>
              <a:spcBef>
                <a:spcPts val="0"/>
              </a:spcBef>
            </a:pPr>
            <a:r>
              <a:rPr lang="fr-FR" sz="1500" dirty="0">
                <a:latin typeface="Arial" panose="020B0604020202020204" pitchFamily="34" charset="0"/>
                <a:cs typeface="Arial" panose="020B0604020202020204" pitchFamily="34" charset="0"/>
              </a:rPr>
              <a:t>Nommer ou créer une autorité chargée de la mise en œuvre du plan</a:t>
            </a:r>
          </a:p>
          <a:p>
            <a:pPr lvl="2">
              <a:lnSpc>
                <a:spcPct val="100000"/>
              </a:lnSpc>
              <a:spcBef>
                <a:spcPts val="0"/>
              </a:spcBef>
            </a:pPr>
            <a:r>
              <a:rPr lang="fr-FR" sz="1500" dirty="0">
                <a:latin typeface="Arial" panose="020B0604020202020204" pitchFamily="34" charset="0"/>
                <a:cs typeface="Arial" panose="020B0604020202020204" pitchFamily="34" charset="0"/>
              </a:rPr>
              <a:t>Surveiller l’évolution du site</a:t>
            </a:r>
          </a:p>
          <a:p>
            <a:pPr lvl="2">
              <a:lnSpc>
                <a:spcPct val="100000"/>
              </a:lnSpc>
              <a:spcBef>
                <a:spcPts val="0"/>
              </a:spcBef>
            </a:pPr>
            <a:r>
              <a:rPr lang="fr-FR" sz="1500" dirty="0">
                <a:latin typeface="Arial" panose="020B0604020202020204" pitchFamily="34" charset="0"/>
                <a:cs typeface="Arial" panose="020B0604020202020204" pitchFamily="34" charset="0"/>
              </a:rPr>
              <a:t>Demander une inscription sur la liste des sites Ramsar</a:t>
            </a:r>
            <a:endParaRPr lang="en-US" sz="1500" dirty="0">
              <a:solidFill>
                <a:srgbClr val="363A2F"/>
              </a:solidFill>
              <a:latin typeface="Georgia" panose="02040502050405020303" pitchFamily="18" charset="0"/>
            </a:endParaRPr>
          </a:p>
        </p:txBody>
      </p:sp>
      <p:sp>
        <p:nvSpPr>
          <p:cNvPr id="14" name="Content Placeholder 2">
            <a:extLst>
              <a:ext uri="{FF2B5EF4-FFF2-40B4-BE49-F238E27FC236}">
                <a16:creationId xmlns:a16="http://schemas.microsoft.com/office/drawing/2014/main" id="{A1744A3A-9C76-4403-8A69-D22D909EE1F2}"/>
              </a:ext>
            </a:extLst>
          </p:cNvPr>
          <p:cNvSpPr txBox="1">
            <a:spLocks/>
          </p:cNvSpPr>
          <p:nvPr/>
        </p:nvSpPr>
        <p:spPr>
          <a:xfrm>
            <a:off x="8307424" y="6190757"/>
            <a:ext cx="2807554" cy="5645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 :</a:t>
            </a:r>
          </a:p>
          <a:p>
            <a:pPr marL="0" marR="0" indent="0">
              <a:lnSpc>
                <a:spcPct val="120000"/>
              </a:lnSpc>
              <a:spcBef>
                <a:spcPts val="0"/>
              </a:spcBef>
              <a:spcAft>
                <a:spcPts val="0"/>
              </a:spcAft>
              <a:buNone/>
              <a:tabLst>
                <a:tab pos="2914650" algn="l"/>
              </a:tabLst>
            </a:pPr>
            <a:r>
              <a:rPr lang="en-US" sz="800" dirty="0">
                <a:hlinkClick r:id="rId3">
                  <a:extLst>
                    <a:ext uri="{A12FA001-AC4F-418D-AE19-62706E023703}">
                      <ahyp:hlinkClr xmlns:ahyp="http://schemas.microsoft.com/office/drawing/2018/hyperlinkcolor" xmlns="" val="tx"/>
                    </a:ext>
                  </a:extLst>
                </a:hlinkClick>
              </a:rPr>
              <a:t>factsheet2_wise_use_basics_0.pdf (ramsar.org)</a:t>
            </a:r>
            <a:endParaRPr lang="en-US" sz="800" dirty="0">
              <a:effectLst/>
              <a:ea typeface="Times New Roman" panose="02020603050405020304" pitchFamily="18" charset="0"/>
              <a:cs typeface="Raleway" pitchFamily="2" charset="0"/>
            </a:endParaRPr>
          </a:p>
          <a:p>
            <a:pPr marL="0" marR="0" indent="0">
              <a:lnSpc>
                <a:spcPct val="120000"/>
              </a:lnSpc>
              <a:spcBef>
                <a:spcPts val="0"/>
              </a:spcBef>
              <a:spcAft>
                <a:spcPts val="0"/>
              </a:spcAft>
              <a:buNone/>
              <a:tabLst>
                <a:tab pos="2914650" algn="l"/>
              </a:tabLst>
            </a:pPr>
            <a:r>
              <a:rPr lang="en-US" sz="800" dirty="0">
                <a:hlinkClick r:id="rId4">
                  <a:extLst>
                    <a:ext uri="{A12FA001-AC4F-418D-AE19-62706E023703}">
                      <ahyp:hlinkClr xmlns:ahyp="http://schemas.microsoft.com/office/drawing/2018/hyperlinkcolor" xmlns="" val="tx"/>
                    </a:ext>
                  </a:extLst>
                </a:hlinkClick>
              </a:rPr>
              <a:t>The Wise Use of wetlands | Ramsar</a:t>
            </a:r>
            <a:endParaRPr lang="en-US" sz="800" dirty="0"/>
          </a:p>
          <a:p>
            <a:pPr marL="0" marR="0" indent="0">
              <a:lnSpc>
                <a:spcPct val="120000"/>
              </a:lnSpc>
              <a:spcBef>
                <a:spcPts val="0"/>
              </a:spcBef>
              <a:spcAft>
                <a:spcPts val="0"/>
              </a:spcAft>
              <a:buNone/>
              <a:tabLst>
                <a:tab pos="2914650" algn="l"/>
              </a:tabLst>
            </a:pPr>
            <a:endParaRPr lang="en-US" sz="800" dirty="0">
              <a:effectLst/>
              <a:ea typeface="Times New Roman" panose="02020603050405020304" pitchFamily="18" charset="0"/>
              <a:cs typeface="Raleway" pitchFamily="2" charset="0"/>
            </a:endParaRPr>
          </a:p>
        </p:txBody>
      </p:sp>
      <p:sp>
        <p:nvSpPr>
          <p:cNvPr id="15" name="Text Placeholder 2">
            <a:extLst>
              <a:ext uri="{FF2B5EF4-FFF2-40B4-BE49-F238E27FC236}">
                <a16:creationId xmlns:a16="http://schemas.microsoft.com/office/drawing/2014/main" id="{0B147D96-573D-498D-86E4-E67B752A13E2}"/>
              </a:ext>
            </a:extLst>
          </p:cNvPr>
          <p:cNvSpPr txBox="1">
            <a:spLocks/>
          </p:cNvSpPr>
          <p:nvPr/>
        </p:nvSpPr>
        <p:spPr>
          <a:xfrm>
            <a:off x="867568" y="1364092"/>
            <a:ext cx="10859630" cy="95459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00000"/>
              </a:lnSpc>
              <a:spcBef>
                <a:spcPts val="0"/>
              </a:spcBef>
              <a:buNone/>
            </a:pPr>
            <a:r>
              <a:rPr lang="fr-FR" sz="2200" b="1" dirty="0">
                <a:solidFill>
                  <a:srgbClr val="006571"/>
                </a:solidFill>
                <a:latin typeface="Arial" panose="020B0604020202020204" pitchFamily="34" charset="0"/>
                <a:cs typeface="Arial" panose="020B0604020202020204" pitchFamily="34" charset="0"/>
              </a:rPr>
              <a:t>Gérer les zones humides de manière rationnelle et les utiliser de manière durable en préserve la santé et en assure la conservation</a:t>
            </a:r>
          </a:p>
          <a:p>
            <a:pPr marL="0" indent="0">
              <a:lnSpc>
                <a:spcPct val="100000"/>
              </a:lnSpc>
              <a:spcBef>
                <a:spcPts val="0"/>
              </a:spcBef>
              <a:buNone/>
            </a:pPr>
            <a:r>
              <a:rPr lang="fr-FR" sz="2200" b="1" dirty="0">
                <a:solidFill>
                  <a:srgbClr val="006571"/>
                </a:solidFill>
                <a:latin typeface="Arial" panose="020B0604020202020204" pitchFamily="34" charset="0"/>
                <a:cs typeface="Arial" panose="020B0604020202020204" pitchFamily="34" charset="0"/>
              </a:rPr>
              <a:t>. </a:t>
            </a:r>
            <a:endParaRPr lang="fr-FR" sz="2200" b="1" dirty="0">
              <a:latin typeface="Arial" panose="020B0604020202020204" pitchFamily="34" charset="0"/>
              <a:cs typeface="Arial" panose="020B0604020202020204" pitchFamily="34" charset="0"/>
            </a:endParaRPr>
          </a:p>
        </p:txBody>
      </p:sp>
      <p:sp>
        <p:nvSpPr>
          <p:cNvPr id="16" name="Title 6">
            <a:extLst>
              <a:ext uri="{FF2B5EF4-FFF2-40B4-BE49-F238E27FC236}">
                <a16:creationId xmlns:a16="http://schemas.microsoft.com/office/drawing/2014/main" id="{3AD02374-F617-5C4D-98D1-C305AA6B60DA}"/>
              </a:ext>
            </a:extLst>
          </p:cNvPr>
          <p:cNvSpPr txBox="1">
            <a:spLocks/>
          </p:cNvSpPr>
          <p:nvPr/>
        </p:nvSpPr>
        <p:spPr>
          <a:xfrm>
            <a:off x="987101" y="18571"/>
            <a:ext cx="10916444" cy="1275556"/>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600" b="1" dirty="0">
                <a:solidFill>
                  <a:schemeClr val="bg1"/>
                </a:solidFill>
                <a:latin typeface="Arial" panose="020B0604020202020204" pitchFamily="34" charset="0"/>
                <a:cs typeface="Arial" panose="020B0604020202020204" pitchFamily="34" charset="0"/>
              </a:rPr>
              <a:t> </a:t>
            </a:r>
            <a:r>
              <a:rPr lang="fr-FR" sz="3600" b="1" dirty="0">
                <a:solidFill>
                  <a:schemeClr val="bg1"/>
                </a:solidFill>
                <a:latin typeface="Arial" panose="020B0604020202020204" pitchFamily="34" charset="0"/>
                <a:cs typeface="Arial" panose="020B0604020202020204" pitchFamily="34" charset="0"/>
              </a:rPr>
              <a:t>Gérer les zones humides</a:t>
            </a:r>
          </a:p>
        </p:txBody>
      </p:sp>
      <p:sp>
        <p:nvSpPr>
          <p:cNvPr id="17" name="Rectangle 16">
            <a:extLst>
              <a:ext uri="{FF2B5EF4-FFF2-40B4-BE49-F238E27FC236}">
                <a16:creationId xmlns:a16="http://schemas.microsoft.com/office/drawing/2014/main" id="{FE16C166-8651-AD42-B63C-1D29F41425EC}"/>
              </a:ext>
            </a:extLst>
          </p:cNvPr>
          <p:cNvSpPr/>
          <p:nvPr/>
        </p:nvSpPr>
        <p:spPr>
          <a:xfrm>
            <a:off x="8441479" y="2779975"/>
            <a:ext cx="3484974" cy="1569660"/>
          </a:xfrm>
          <a:prstGeom prst="rect">
            <a:avLst/>
          </a:prstGeom>
          <a:solidFill>
            <a:schemeClr val="tx2">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pPr>
            <a:r>
              <a:rPr lang="fr-FR" sz="1600" dirty="0">
                <a:latin typeface="Arial" panose="020B0604020202020204" pitchFamily="34" charset="0"/>
                <a:cs typeface="Arial" panose="020B0604020202020204" pitchFamily="34" charset="0"/>
              </a:rPr>
              <a:t>Les </a:t>
            </a:r>
            <a:r>
              <a:rPr lang="fr-FR" sz="1600" b="1" dirty="0">
                <a:latin typeface="Arial" panose="020B0604020202020204" pitchFamily="34" charset="0"/>
                <a:cs typeface="Arial" panose="020B0604020202020204" pitchFamily="34" charset="0"/>
              </a:rPr>
              <a:t>caractéristiques écologiques</a:t>
            </a:r>
            <a:r>
              <a:rPr lang="fr-FR" sz="1600" dirty="0">
                <a:latin typeface="Arial" panose="020B0604020202020204" pitchFamily="34" charset="0"/>
                <a:cs typeface="Arial" panose="020B0604020202020204" pitchFamily="34" charset="0"/>
              </a:rPr>
              <a:t> englobent la combinaison des composantes, des processus, des avantages et des services écosystémiques qui caractérisent la zone humide à un moment donné.</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86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6">
            <a:extLst>
              <a:ext uri="{FF2B5EF4-FFF2-40B4-BE49-F238E27FC236}">
                <a16:creationId xmlns:a16="http://schemas.microsoft.com/office/drawing/2014/main" id="{162809EA-824A-FA4B-8C31-31DA69D534C7}"/>
              </a:ext>
            </a:extLst>
          </p:cNvPr>
          <p:cNvSpPr txBox="1">
            <a:spLocks/>
          </p:cNvSpPr>
          <p:nvPr/>
        </p:nvSpPr>
        <p:spPr>
          <a:xfrm>
            <a:off x="0" y="2740"/>
            <a:ext cx="939800" cy="1219349"/>
          </a:xfrm>
          <a:prstGeom prst="rect">
            <a:avLst/>
          </a:prstGeom>
          <a:solidFill>
            <a:srgbClr val="EC9F88"/>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600" b="1" dirty="0">
              <a:highlight>
                <a:srgbClr val="BAD578"/>
              </a:highlight>
              <a:latin typeface="Arial" panose="020B0604020202020204" pitchFamily="34" charset="0"/>
              <a:cs typeface="Arial" panose="020B0604020202020204" pitchFamily="34" charset="0"/>
            </a:endParaRPr>
          </a:p>
        </p:txBody>
      </p:sp>
      <p:sp>
        <p:nvSpPr>
          <p:cNvPr id="26" name="ZoneTexte 1">
            <a:extLst>
              <a:ext uri="{FF2B5EF4-FFF2-40B4-BE49-F238E27FC236}">
                <a16:creationId xmlns:a16="http://schemas.microsoft.com/office/drawing/2014/main" id="{769FA345-C078-0B49-9CA0-629E2B273D6C}"/>
              </a:ext>
            </a:extLst>
          </p:cNvPr>
          <p:cNvSpPr txBox="1"/>
          <p:nvPr/>
        </p:nvSpPr>
        <p:spPr>
          <a:xfrm>
            <a:off x="296921" y="258818"/>
            <a:ext cx="81814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4000" b="1" dirty="0">
                <a:solidFill>
                  <a:schemeClr val="bg1"/>
                </a:solidFill>
                <a:latin typeface="Arial" panose="020B0604020202020204" pitchFamily="34" charset="0"/>
                <a:cs typeface="Arial" panose="020B0604020202020204" pitchFamily="34" charset="0"/>
              </a:rPr>
              <a:t>3</a:t>
            </a:r>
          </a:p>
        </p:txBody>
      </p:sp>
      <p:pic>
        <p:nvPicPr>
          <p:cNvPr id="2" name="Image 1">
            <a:extLst>
              <a:ext uri="{FF2B5EF4-FFF2-40B4-BE49-F238E27FC236}">
                <a16:creationId xmlns:a16="http://schemas.microsoft.com/office/drawing/2014/main" id="{F2673E5F-B280-8D46-AE70-D44BBD0BE278}"/>
              </a:ext>
            </a:extLst>
          </p:cNvPr>
          <p:cNvPicPr>
            <a:picLocks noChangeAspect="1"/>
          </p:cNvPicPr>
          <p:nvPr/>
        </p:nvPicPr>
        <p:blipFill>
          <a:blip r:embed="rId2"/>
          <a:stretch>
            <a:fillRect/>
          </a:stretch>
        </p:blipFill>
        <p:spPr>
          <a:xfrm>
            <a:off x="9143469" y="4709524"/>
            <a:ext cx="1736912" cy="1181100"/>
          </a:xfrm>
          <a:prstGeom prst="rect">
            <a:avLst/>
          </a:prstGeom>
        </p:spPr>
      </p:pic>
      <p:sp>
        <p:nvSpPr>
          <p:cNvPr id="10" name="Content Placeholder 2">
            <a:extLst>
              <a:ext uri="{FF2B5EF4-FFF2-40B4-BE49-F238E27FC236}">
                <a16:creationId xmlns:a16="http://schemas.microsoft.com/office/drawing/2014/main" id="{4014A30F-F12D-5F45-96AC-44350C706B59}"/>
              </a:ext>
            </a:extLst>
          </p:cNvPr>
          <p:cNvSpPr>
            <a:spLocks noGrp="1"/>
          </p:cNvSpPr>
          <p:nvPr/>
        </p:nvSpPr>
        <p:spPr>
          <a:xfrm>
            <a:off x="877631" y="1409944"/>
            <a:ext cx="8077525" cy="51892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fr-FR" sz="2400" b="1" dirty="0">
                <a:solidFill>
                  <a:srgbClr val="006571"/>
                </a:solidFill>
                <a:latin typeface="Arial" panose="020B0604020202020204" pitchFamily="34" charset="0"/>
                <a:cs typeface="Arial" panose="020B0604020202020204" pitchFamily="34" charset="0"/>
              </a:rPr>
              <a:t>Éléments fondamentaux pour restaurer les zones humides</a:t>
            </a:r>
          </a:p>
          <a:p>
            <a:pPr lvl="1"/>
            <a:r>
              <a:rPr lang="fr-FR" sz="1700" b="1" dirty="0">
                <a:solidFill>
                  <a:srgbClr val="231F20"/>
                </a:solidFill>
                <a:latin typeface="Arial" panose="020B0604020202020204" pitchFamily="34" charset="0"/>
                <a:cs typeface="Arial" panose="020B0604020202020204" pitchFamily="34" charset="0"/>
              </a:rPr>
              <a:t>Gérer l’eau</a:t>
            </a:r>
          </a:p>
          <a:p>
            <a:pPr lvl="2"/>
            <a:r>
              <a:rPr lang="fr-FR" sz="1700" dirty="0">
                <a:solidFill>
                  <a:srgbClr val="231F20"/>
                </a:solidFill>
                <a:latin typeface="Arial" panose="020B0604020202020204" pitchFamily="34" charset="0"/>
                <a:cs typeface="Arial" panose="020B0604020202020204" pitchFamily="34" charset="0"/>
              </a:rPr>
              <a:t>Comprendre les régimes hydrologiques et restaurer le fonctionnement hydrologique</a:t>
            </a:r>
          </a:p>
          <a:p>
            <a:pPr lvl="2"/>
            <a:r>
              <a:rPr lang="fr-FR" sz="1700" dirty="0">
                <a:solidFill>
                  <a:srgbClr val="231F20"/>
                </a:solidFill>
                <a:latin typeface="Arial" panose="020B0604020202020204" pitchFamily="34" charset="0"/>
                <a:cs typeface="Arial" panose="020B0604020202020204" pitchFamily="34" charset="0"/>
              </a:rPr>
              <a:t>Mettre en place des systèmes d’atténuation des inondations</a:t>
            </a:r>
          </a:p>
          <a:p>
            <a:pPr lvl="2"/>
            <a:r>
              <a:rPr lang="fr-FR" sz="1700" dirty="0">
                <a:solidFill>
                  <a:srgbClr val="231F20"/>
                </a:solidFill>
                <a:latin typeface="Arial" panose="020B0604020202020204" pitchFamily="34" charset="0"/>
                <a:cs typeface="Arial" panose="020B0604020202020204" pitchFamily="34" charset="0"/>
              </a:rPr>
              <a:t>Créer des zones de traitement des eaux pluviales</a:t>
            </a:r>
          </a:p>
          <a:p>
            <a:pPr lvl="2"/>
            <a:r>
              <a:rPr lang="fr-FR" sz="1700" dirty="0">
                <a:solidFill>
                  <a:srgbClr val="231F20"/>
                </a:solidFill>
                <a:latin typeface="Arial" panose="020B0604020202020204" pitchFamily="34" charset="0"/>
                <a:cs typeface="Arial" panose="020B0604020202020204" pitchFamily="34" charset="0"/>
              </a:rPr>
              <a:t>Remettre en état les tourbières</a:t>
            </a:r>
          </a:p>
          <a:p>
            <a:pPr lvl="1"/>
            <a:r>
              <a:rPr lang="fr-FR" sz="1700" b="1" dirty="0">
                <a:solidFill>
                  <a:srgbClr val="231F20"/>
                </a:solidFill>
                <a:latin typeface="Arial" panose="020B0604020202020204" pitchFamily="34" charset="0"/>
                <a:cs typeface="Arial" panose="020B0604020202020204" pitchFamily="34" charset="0"/>
              </a:rPr>
              <a:t>Rétablir une végétation adaptée</a:t>
            </a:r>
          </a:p>
          <a:p>
            <a:pPr lvl="2"/>
            <a:r>
              <a:rPr lang="fr-FR" sz="1700" dirty="0">
                <a:solidFill>
                  <a:srgbClr val="231F20"/>
                </a:solidFill>
                <a:latin typeface="Arial" panose="020B0604020202020204" pitchFamily="34" charset="0"/>
                <a:cs typeface="Arial" panose="020B0604020202020204" pitchFamily="34" charset="0"/>
              </a:rPr>
              <a:t>Reboiser les mangroves et d’autres zones de végétation</a:t>
            </a:r>
          </a:p>
          <a:p>
            <a:pPr lvl="2"/>
            <a:r>
              <a:rPr lang="fr-FR" sz="1700" dirty="0">
                <a:solidFill>
                  <a:srgbClr val="231F20"/>
                </a:solidFill>
                <a:latin typeface="Arial" panose="020B0604020202020204" pitchFamily="34" charset="0"/>
                <a:cs typeface="Arial" panose="020B0604020202020204" pitchFamily="34" charset="0"/>
              </a:rPr>
              <a:t>Créer des pépinières communautaires pour produire des semis</a:t>
            </a:r>
          </a:p>
          <a:p>
            <a:pPr lvl="1"/>
            <a:r>
              <a:rPr lang="fr-FR" sz="1700" b="1" dirty="0">
                <a:solidFill>
                  <a:srgbClr val="231F20"/>
                </a:solidFill>
                <a:latin typeface="Arial" panose="020B0604020202020204" pitchFamily="34" charset="0"/>
                <a:cs typeface="Arial" panose="020B0604020202020204" pitchFamily="34" charset="0"/>
              </a:rPr>
              <a:t>Gérer la pollution</a:t>
            </a:r>
          </a:p>
          <a:p>
            <a:pPr lvl="2"/>
            <a:r>
              <a:rPr lang="fr-FR" sz="1700" dirty="0">
                <a:solidFill>
                  <a:srgbClr val="231F20"/>
                </a:solidFill>
                <a:latin typeface="Arial" panose="020B0604020202020204" pitchFamily="34" charset="0"/>
                <a:cs typeface="Arial" panose="020B0604020202020204" pitchFamily="34" charset="0"/>
              </a:rPr>
              <a:t>Fermer ou démanteler des structures illégales</a:t>
            </a:r>
          </a:p>
          <a:p>
            <a:pPr lvl="2"/>
            <a:r>
              <a:rPr lang="fr-FR" sz="1700" dirty="0">
                <a:solidFill>
                  <a:srgbClr val="231F20"/>
                </a:solidFill>
                <a:latin typeface="Arial" panose="020B0604020202020204" pitchFamily="34" charset="0"/>
                <a:cs typeface="Arial" panose="020B0604020202020204" pitchFamily="34" charset="0"/>
              </a:rPr>
              <a:t>Gérer les déchets solides</a:t>
            </a:r>
          </a:p>
          <a:p>
            <a:pPr lvl="2"/>
            <a:r>
              <a:rPr lang="fr-FR" sz="1700" dirty="0">
                <a:solidFill>
                  <a:srgbClr val="231F20"/>
                </a:solidFill>
                <a:latin typeface="Arial" panose="020B0604020202020204" pitchFamily="34" charset="0"/>
                <a:cs typeface="Arial" panose="020B0604020202020204" pitchFamily="34" charset="0"/>
              </a:rPr>
              <a:t>Mener des opérations de nettoyage</a:t>
            </a:r>
          </a:p>
          <a:p>
            <a:pPr lvl="1"/>
            <a:r>
              <a:rPr lang="fr-FR" sz="1700" b="1" dirty="0">
                <a:solidFill>
                  <a:srgbClr val="231F20"/>
                </a:solidFill>
                <a:latin typeface="Arial" panose="020B0604020202020204" pitchFamily="34" charset="0"/>
                <a:cs typeface="Arial" panose="020B0604020202020204" pitchFamily="34" charset="0"/>
              </a:rPr>
              <a:t>Faire participer les communautés locales</a:t>
            </a:r>
          </a:p>
          <a:p>
            <a:pPr lvl="2"/>
            <a:r>
              <a:rPr lang="fr-FR" sz="1700" dirty="0">
                <a:solidFill>
                  <a:srgbClr val="231F20"/>
                </a:solidFill>
                <a:latin typeface="Arial" panose="020B0604020202020204" pitchFamily="34" charset="0"/>
                <a:cs typeface="Arial" panose="020B0604020202020204" pitchFamily="34" charset="0"/>
              </a:rPr>
              <a:t>Faire appel aux connaissances des communautés autochtones</a:t>
            </a:r>
          </a:p>
          <a:p>
            <a:pPr lvl="2"/>
            <a:r>
              <a:rPr lang="fr-FR" sz="1700" dirty="0">
                <a:solidFill>
                  <a:srgbClr val="231F20"/>
                </a:solidFill>
                <a:latin typeface="Arial" panose="020B0604020202020204" pitchFamily="34" charset="0"/>
                <a:cs typeface="Arial" panose="020B0604020202020204" pitchFamily="34" charset="0"/>
              </a:rPr>
              <a:t>Créer des systèmes de surveillance communautaire pour assurer la protection et la conservation des zones humides </a:t>
            </a:r>
          </a:p>
          <a:p>
            <a:pPr lvl="1"/>
            <a:r>
              <a:rPr lang="fr-FR" sz="1700" b="1" dirty="0">
                <a:solidFill>
                  <a:srgbClr val="231F20"/>
                </a:solidFill>
                <a:latin typeface="Arial" panose="020B0604020202020204" pitchFamily="34" charset="0"/>
                <a:cs typeface="Arial" panose="020B0604020202020204" pitchFamily="34" charset="0"/>
              </a:rPr>
              <a:t>Établir des programmes de partenariat public-privé</a:t>
            </a:r>
          </a:p>
        </p:txBody>
      </p:sp>
      <p:sp>
        <p:nvSpPr>
          <p:cNvPr id="11" name="Content Placeholder 2">
            <a:extLst>
              <a:ext uri="{FF2B5EF4-FFF2-40B4-BE49-F238E27FC236}">
                <a16:creationId xmlns:a16="http://schemas.microsoft.com/office/drawing/2014/main" id="{C56AF415-413B-44F2-A6BD-9503EA3D8D9F}"/>
              </a:ext>
            </a:extLst>
          </p:cNvPr>
          <p:cNvSpPr txBox="1">
            <a:spLocks/>
          </p:cNvSpPr>
          <p:nvPr/>
        </p:nvSpPr>
        <p:spPr>
          <a:xfrm>
            <a:off x="7703338" y="6037418"/>
            <a:ext cx="2768668" cy="5645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a:t>
            </a:r>
          </a:p>
          <a:p>
            <a:pPr marL="0" marR="0" indent="0">
              <a:lnSpc>
                <a:spcPct val="120000"/>
              </a:lnSpc>
              <a:spcBef>
                <a:spcPts val="0"/>
              </a:spcBef>
              <a:spcAft>
                <a:spcPts val="0"/>
              </a:spcAft>
              <a:buNone/>
              <a:tabLst>
                <a:tab pos="2914650" algn="l"/>
              </a:tabLst>
            </a:pPr>
            <a:r>
              <a:rPr lang="en-US" sz="800" dirty="0">
                <a:hlinkClick r:id="rId3">
                  <a:extLst>
                    <a:ext uri="{A12FA001-AC4F-418D-AE19-62706E023703}">
                      <ahyp:hlinkClr xmlns:ahyp="http://schemas.microsoft.com/office/drawing/2018/hyperlinkcolor" xmlns="" val="tx"/>
                    </a:ext>
                  </a:extLst>
                </a:hlinkClick>
              </a:rPr>
              <a:t>factsheet_wetland_restoration_general_e_0.pdf (ramsar.org)</a:t>
            </a:r>
            <a:endParaRPr lang="en-US" sz="800" dirty="0"/>
          </a:p>
          <a:p>
            <a:pPr marL="0" marR="0" indent="0">
              <a:lnSpc>
                <a:spcPct val="120000"/>
              </a:lnSpc>
              <a:spcBef>
                <a:spcPts val="0"/>
              </a:spcBef>
              <a:spcAft>
                <a:spcPts val="0"/>
              </a:spcAft>
              <a:buNone/>
              <a:tabLst>
                <a:tab pos="2914650" algn="l"/>
              </a:tabLst>
            </a:pPr>
            <a:r>
              <a:rPr lang="en-US" sz="800" dirty="0">
                <a:hlinkClick r:id="rId4">
                  <a:extLst>
                    <a:ext uri="{A12FA001-AC4F-418D-AE19-62706E023703}">
                      <ahyp:hlinkClr xmlns:ahyp="http://schemas.microsoft.com/office/drawing/2018/hyperlinkcolor" xmlns="" val="tx"/>
                    </a:ext>
                  </a:extLst>
                </a:hlinkClick>
              </a:rPr>
              <a:t>factsheet_wetland_restoration_peatlands_e.pdf (ramsar.org)</a:t>
            </a:r>
            <a:endParaRPr lang="en-US" sz="800" dirty="0"/>
          </a:p>
          <a:p>
            <a:pPr marL="0" marR="0" indent="0">
              <a:lnSpc>
                <a:spcPct val="120000"/>
              </a:lnSpc>
              <a:spcBef>
                <a:spcPts val="0"/>
              </a:spcBef>
              <a:spcAft>
                <a:spcPts val="0"/>
              </a:spcAft>
              <a:buNone/>
              <a:tabLst>
                <a:tab pos="2914650" algn="l"/>
              </a:tabLst>
            </a:pPr>
            <a:r>
              <a:rPr lang="en-US" sz="800" dirty="0">
                <a:hlinkClick r:id="rId5">
                  <a:extLst>
                    <a:ext uri="{A12FA001-AC4F-418D-AE19-62706E023703}">
                      <ahyp:hlinkClr xmlns:ahyp="http://schemas.microsoft.com/office/drawing/2018/hyperlinkcolor" xmlns="" val="tx"/>
                    </a:ext>
                  </a:extLst>
                </a:hlinkClick>
              </a:rPr>
              <a:t>factsheet_wetland_restoration_coastal_e.pdf (ramsar.org)</a:t>
            </a:r>
            <a:endParaRPr lang="en-US" sz="800" dirty="0"/>
          </a:p>
          <a:p>
            <a:pPr marL="0" marR="0" indent="0">
              <a:lnSpc>
                <a:spcPct val="120000"/>
              </a:lnSpc>
              <a:spcBef>
                <a:spcPts val="0"/>
              </a:spcBef>
              <a:spcAft>
                <a:spcPts val="0"/>
              </a:spcAft>
              <a:buNone/>
              <a:tabLst>
                <a:tab pos="2914650" algn="l"/>
              </a:tabLst>
            </a:pPr>
            <a:endParaRPr lang="en-US" sz="800" dirty="0">
              <a:solidFill>
                <a:srgbClr val="000000"/>
              </a:solidFill>
              <a:effectLst/>
              <a:ea typeface="Times New Roman" panose="02020603050405020304" pitchFamily="18" charset="0"/>
              <a:cs typeface="Raleway" pitchFamily="2" charset="0"/>
            </a:endParaRPr>
          </a:p>
        </p:txBody>
      </p:sp>
      <p:sp>
        <p:nvSpPr>
          <p:cNvPr id="12" name="Title 6">
            <a:extLst>
              <a:ext uri="{FF2B5EF4-FFF2-40B4-BE49-F238E27FC236}">
                <a16:creationId xmlns:a16="http://schemas.microsoft.com/office/drawing/2014/main" id="{DD174B07-D3BE-4344-A39C-931AF3A72968}"/>
              </a:ext>
            </a:extLst>
          </p:cNvPr>
          <p:cNvSpPr txBox="1">
            <a:spLocks/>
          </p:cNvSpPr>
          <p:nvPr/>
        </p:nvSpPr>
        <p:spPr>
          <a:xfrm>
            <a:off x="1115068" y="-39756"/>
            <a:ext cx="10916444" cy="1275556"/>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3600" b="1" dirty="0">
                <a:solidFill>
                  <a:schemeClr val="bg1"/>
                </a:solidFill>
                <a:latin typeface="Arial" panose="020B0604020202020204" pitchFamily="34" charset="0"/>
                <a:ea typeface="Calibri" panose="020F0502020204030204" pitchFamily="34" charset="0"/>
                <a:cs typeface="Arial" panose="020B0604020202020204" pitchFamily="34" charset="0"/>
              </a:rPr>
              <a:t>Restaurer les zones humides détruites</a:t>
            </a:r>
            <a:br>
              <a:rPr lang="fr-FR" sz="36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fr-FR" sz="3600" b="1" dirty="0">
                <a:solidFill>
                  <a:schemeClr val="bg1"/>
                </a:solidFill>
                <a:latin typeface="Arial" panose="020B0604020202020204" pitchFamily="34" charset="0"/>
                <a:ea typeface="Calibri" panose="020F0502020204030204" pitchFamily="34" charset="0"/>
                <a:cs typeface="Arial" panose="020B0604020202020204" pitchFamily="34" charset="0"/>
              </a:rPr>
              <a:t>ou dégradées</a:t>
            </a:r>
            <a:endParaRPr lang="fr-FR" sz="36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9CA7460-4A8B-DE4D-A5B0-4DFC2C285376}"/>
              </a:ext>
            </a:extLst>
          </p:cNvPr>
          <p:cNvSpPr/>
          <p:nvPr/>
        </p:nvSpPr>
        <p:spPr>
          <a:xfrm>
            <a:off x="8376863" y="2500627"/>
            <a:ext cx="3495623" cy="2062103"/>
          </a:xfrm>
          <a:prstGeom prst="rect">
            <a:avLst/>
          </a:prstGeom>
          <a:solidFill>
            <a:schemeClr val="accent3">
              <a:lumMod val="60000"/>
              <a:lumOff val="4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pPr>
            <a:r>
              <a:rPr lang="fr-FR" sz="1600" dirty="0">
                <a:solidFill>
                  <a:schemeClr val="bg1"/>
                </a:solidFill>
                <a:latin typeface="Arial" panose="020B0604020202020204" pitchFamily="34" charset="0"/>
                <a:cs typeface="Arial" panose="020B0604020202020204" pitchFamily="34" charset="0"/>
              </a:rPr>
              <a:t>La Décennie des Nations Unies 2021-2030 pour la restauration des écosystèmes nous donne l'occasion d’unir nos efforts pour inverser la dégradation des zones humides de notre planète. Près de 90% d'entre elles ont été dégradées depuis les années 1700. </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16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26B43B5-0647-194D-A954-7787E26BB24D}"/>
              </a:ext>
            </a:extLst>
          </p:cNvPr>
          <p:cNvPicPr>
            <a:picLocks noChangeAspect="1"/>
          </p:cNvPicPr>
          <p:nvPr/>
        </p:nvPicPr>
        <p:blipFill>
          <a:blip r:embed="rId2"/>
          <a:stretch>
            <a:fillRect/>
          </a:stretch>
        </p:blipFill>
        <p:spPr>
          <a:xfrm>
            <a:off x="1925430" y="4811920"/>
            <a:ext cx="1320800" cy="1452880"/>
          </a:xfrm>
          <a:prstGeom prst="rect">
            <a:avLst/>
          </a:prstGeom>
        </p:spPr>
      </p:pic>
      <p:sp>
        <p:nvSpPr>
          <p:cNvPr id="4" name="Content Placeholder 2">
            <a:extLst>
              <a:ext uri="{FF2B5EF4-FFF2-40B4-BE49-F238E27FC236}">
                <a16:creationId xmlns:a16="http://schemas.microsoft.com/office/drawing/2014/main" id="{F60827C0-A19A-8542-9287-E548FAF39074}"/>
              </a:ext>
            </a:extLst>
          </p:cNvPr>
          <p:cNvSpPr txBox="1">
            <a:spLocks/>
          </p:cNvSpPr>
          <p:nvPr/>
        </p:nvSpPr>
        <p:spPr>
          <a:xfrm>
            <a:off x="909767" y="1871753"/>
            <a:ext cx="9955369" cy="27334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lnSpc>
                <a:spcPct val="100000"/>
              </a:lnSpc>
              <a:spcBef>
                <a:spcPts val="0"/>
              </a:spcBef>
            </a:pPr>
            <a:r>
              <a:rPr lang="fr-FR" kern="0" dirty="0">
                <a:solidFill>
                  <a:srgbClr val="006571"/>
                </a:solidFill>
                <a:latin typeface="Arial" panose="020B0604020202020204" pitchFamily="34" charset="0"/>
                <a:ea typeface="Calibri" panose="020F0502020204030204" pitchFamily="34" charset="0"/>
                <a:cs typeface="Arial" panose="020B0604020202020204" pitchFamily="34" charset="0"/>
              </a:rPr>
              <a:t>« Utiliser les zones humides de manière rationnelle et durable est non seulement possible mais essentiel pour l’avenir de l’humanité et de la planète. Si nous n'agissons pas dès à présent, les dommages continus causés à ces écosystèmes indispensables à la vie auront de lourdes conséquences. À bien des égards, les zones humides sont notre bouée de sauvetage pour l’avenir. Et nous devons faire les investissements nécessaires en temps, en capital - et en cœur - pour les préserver. »</a:t>
            </a:r>
          </a:p>
          <a:p>
            <a:pPr fontAlgn="base">
              <a:spcBef>
                <a:spcPts val="0"/>
              </a:spcBef>
            </a:pPr>
            <a:endParaRPr lang="en-US" kern="0" dirty="0">
              <a:solidFill>
                <a:srgbClr val="006571"/>
              </a:solidFill>
              <a:latin typeface="Arial" panose="020B0604020202020204" pitchFamily="34" charset="0"/>
              <a:ea typeface="Times New Roman" panose="02020603050405020304" pitchFamily="18" charset="0"/>
              <a:cs typeface="Arial" panose="020B0604020202020204" pitchFamily="34" charset="0"/>
            </a:endParaRPr>
          </a:p>
          <a:p>
            <a:pPr algn="r" fontAlgn="base">
              <a:spcBef>
                <a:spcPts val="0"/>
              </a:spcBef>
            </a:pPr>
            <a:r>
              <a:rPr lang="fr-FR" sz="1600" b="1" kern="0" dirty="0">
                <a:solidFill>
                  <a:srgbClr val="006571"/>
                </a:solidFill>
                <a:latin typeface="Arial" panose="020B0604020202020204" pitchFamily="34" charset="0"/>
                <a:cs typeface="Arial" panose="020B0604020202020204" pitchFamily="34" charset="0"/>
              </a:rPr>
              <a:t>Martha Rojas Urrego</a:t>
            </a:r>
          </a:p>
          <a:p>
            <a:pPr algn="r" fontAlgn="base">
              <a:spcBef>
                <a:spcPts val="0"/>
              </a:spcBef>
            </a:pPr>
            <a:r>
              <a:rPr lang="fr-FR" sz="1600" b="1" kern="0" dirty="0">
                <a:solidFill>
                  <a:srgbClr val="006571"/>
                </a:solidFill>
                <a:latin typeface="Arial" panose="020B0604020202020204" pitchFamily="34" charset="0"/>
                <a:cs typeface="Arial" panose="020B0604020202020204" pitchFamily="34" charset="0"/>
              </a:rPr>
              <a:t>Secrétaire générale de la de la Convention sur les zones humides</a:t>
            </a:r>
          </a:p>
        </p:txBody>
      </p:sp>
    </p:spTree>
    <p:extLst>
      <p:ext uri="{BB962C8B-B14F-4D97-AF65-F5344CB8AC3E}">
        <p14:creationId xmlns:p14="http://schemas.microsoft.com/office/powerpoint/2010/main" val="82378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98731C-6824-9747-AEB1-BC27D6508D87}"/>
              </a:ext>
            </a:extLst>
          </p:cNvPr>
          <p:cNvSpPr/>
          <p:nvPr/>
        </p:nvSpPr>
        <p:spPr>
          <a:xfrm>
            <a:off x="0" y="0"/>
            <a:ext cx="10972800" cy="1219200"/>
          </a:xfrm>
          <a:prstGeom prst="rect">
            <a:avLst/>
          </a:prstGeom>
          <a:solidFill>
            <a:srgbClr val="76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8EB71143-F885-A44F-8E1D-A231577C0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0"/>
            <a:ext cx="1219200" cy="1219200"/>
          </a:xfrm>
          <a:prstGeom prst="rect">
            <a:avLst/>
          </a:prstGeom>
        </p:spPr>
      </p:pic>
      <p:sp>
        <p:nvSpPr>
          <p:cNvPr id="9" name="Content Placeholder 2">
            <a:extLst>
              <a:ext uri="{FF2B5EF4-FFF2-40B4-BE49-F238E27FC236}">
                <a16:creationId xmlns:a16="http://schemas.microsoft.com/office/drawing/2014/main" id="{0E11051B-EC32-3944-8610-0DDEF976C2F4}"/>
              </a:ext>
            </a:extLst>
          </p:cNvPr>
          <p:cNvSpPr txBox="1">
            <a:spLocks/>
          </p:cNvSpPr>
          <p:nvPr/>
        </p:nvSpPr>
        <p:spPr>
          <a:xfrm>
            <a:off x="715051" y="6083300"/>
            <a:ext cx="8708858" cy="482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Font typeface="Arial" panose="020B0604020202020204" pitchFamily="34" charset="0"/>
              <a:buNone/>
            </a:pPr>
            <a:r>
              <a:rPr lang="en-US" sz="1600" b="1" kern="0" dirty="0">
                <a:solidFill>
                  <a:srgbClr val="BAD578"/>
                </a:solidFill>
                <a:latin typeface="Arial" panose="020B0604020202020204" pitchFamily="34" charset="0"/>
                <a:ea typeface="Times New Roman" panose="02020603050405020304" pitchFamily="18" charset="0"/>
                <a:cs typeface="Arial" panose="020B0604020202020204" pitchFamily="34" charset="0"/>
              </a:rPr>
              <a:t>#AgirpourLesZonesHumides     #WorldWetlandsDay      </a:t>
            </a:r>
            <a:r>
              <a:rPr lang="en-US" sz="1600" b="1" kern="0" dirty="0">
                <a:solidFill>
                  <a:srgbClr val="76ADA2"/>
                </a:solidFill>
                <a:latin typeface="Arial" panose="020B0604020202020204" pitchFamily="34" charset="0"/>
                <a:ea typeface="Times New Roman" panose="02020603050405020304" pitchFamily="18" charset="0"/>
                <a:cs typeface="Arial" panose="020B0604020202020204" pitchFamily="34" charset="0"/>
              </a:rPr>
              <a:t>WorldWetlandsDay.org</a:t>
            </a:r>
          </a:p>
        </p:txBody>
      </p:sp>
      <p:sp>
        <p:nvSpPr>
          <p:cNvPr id="12" name="Title 1">
            <a:extLst>
              <a:ext uri="{FF2B5EF4-FFF2-40B4-BE49-F238E27FC236}">
                <a16:creationId xmlns:a16="http://schemas.microsoft.com/office/drawing/2014/main" id="{8F819271-389D-474A-93C8-E40D3CD72DE7}"/>
              </a:ext>
            </a:extLst>
          </p:cNvPr>
          <p:cNvSpPr>
            <a:spLocks noGrp="1"/>
          </p:cNvSpPr>
          <p:nvPr/>
        </p:nvSpPr>
        <p:spPr>
          <a:xfrm>
            <a:off x="876638" y="34131"/>
            <a:ext cx="99726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fr-FR" sz="3600" b="1" dirty="0">
                <a:solidFill>
                  <a:schemeClr val="bg1"/>
                </a:solidFill>
                <a:latin typeface="Arial" panose="020B0604020202020204" pitchFamily="34" charset="0"/>
                <a:cs typeface="Arial" panose="020B0604020202020204" pitchFamily="34" charset="0"/>
              </a:rPr>
              <a:t>La Journée mondiale des zones humides</a:t>
            </a:r>
            <a:endParaRPr lang="en-US" sz="3600" b="1"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18BDCFFE-F697-2A44-8A44-21D71C59CCE7}"/>
              </a:ext>
            </a:extLst>
          </p:cNvPr>
          <p:cNvPicPr>
            <a:picLocks noChangeAspect="1"/>
          </p:cNvPicPr>
          <p:nvPr/>
        </p:nvPicPr>
        <p:blipFill>
          <a:blip r:embed="rId3"/>
          <a:stretch>
            <a:fillRect/>
          </a:stretch>
        </p:blipFill>
        <p:spPr>
          <a:xfrm>
            <a:off x="10072716" y="5308600"/>
            <a:ext cx="2006600" cy="1549400"/>
          </a:xfrm>
          <a:prstGeom prst="rect">
            <a:avLst/>
          </a:prstGeom>
        </p:spPr>
      </p:pic>
      <p:sp>
        <p:nvSpPr>
          <p:cNvPr id="8" name="Content Placeholder 2">
            <a:extLst>
              <a:ext uri="{FF2B5EF4-FFF2-40B4-BE49-F238E27FC236}">
                <a16:creationId xmlns:a16="http://schemas.microsoft.com/office/drawing/2014/main" id="{8B0F8468-4205-406E-9481-33761528AD67}"/>
              </a:ext>
            </a:extLst>
          </p:cNvPr>
          <p:cNvSpPr>
            <a:spLocks noGrp="1"/>
          </p:cNvSpPr>
          <p:nvPr/>
        </p:nvSpPr>
        <p:spPr>
          <a:xfrm>
            <a:off x="838538" y="1359694"/>
            <a:ext cx="10514923" cy="4723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solidFill>
                  <a:srgbClr val="006571"/>
                </a:solidFill>
                <a:latin typeface="Arial" panose="020B0604020202020204" pitchFamily="34" charset="0"/>
                <a:cs typeface="Arial" panose="020B0604020202020204" pitchFamily="34" charset="0"/>
              </a:rPr>
              <a:t>Tous les ans, une occasion de se mobiliser pour les zones humides</a:t>
            </a:r>
            <a:endParaRPr lang="fr-FR" sz="2300" b="1" dirty="0">
              <a:solidFill>
                <a:srgbClr val="006571"/>
              </a:solidFill>
              <a:effectLst/>
              <a:latin typeface="Arial" panose="020B0604020202020204" pitchFamily="34" charset="0"/>
              <a:ea typeface="Calibri" panose="020F0502020204030204" pitchFamily="34" charset="0"/>
              <a:cs typeface="Arial" panose="020B0604020202020204" pitchFamily="34" charset="0"/>
            </a:endParaRPr>
          </a:p>
          <a:p>
            <a:pPr lvl="1"/>
            <a:r>
              <a:rPr lang="fr-FR" sz="1600" dirty="0">
                <a:latin typeface="Arial" panose="020B0604020202020204" pitchFamily="34" charset="0"/>
                <a:cs typeface="Arial" panose="020B0604020202020204" pitchFamily="34" charset="0"/>
              </a:rPr>
              <a:t>Un événement de grande envergure qui permet de sensibiliser à l’importance cruciale des zones humides pour les populations et la planète. </a:t>
            </a:r>
          </a:p>
          <a:p>
            <a:pPr lvl="1"/>
            <a:r>
              <a:rPr lang="fr-FR" sz="1600" dirty="0">
                <a:latin typeface="Arial" panose="020B0604020202020204" pitchFamily="34" charset="0"/>
                <a:cs typeface="Arial" panose="020B0604020202020204" pitchFamily="34" charset="0"/>
              </a:rPr>
              <a:t>Une journée célébrée tous les ans le 2 février depuis 1997 par les Parties à la Convention sur les zones humides et d’autres.</a:t>
            </a:r>
          </a:p>
          <a:p>
            <a:pPr lvl="1"/>
            <a:r>
              <a:rPr lang="fr-FR" sz="1600" dirty="0">
                <a:latin typeface="Arial" panose="020B0604020202020204" pitchFamily="34" charset="0"/>
                <a:cs typeface="Arial" panose="020B0604020202020204" pitchFamily="34" charset="0"/>
              </a:rPr>
              <a:t>Une date qui marque l’anniversaire de la Convention sur les zones humides, adoptée en 1971 en tant que traité international.</a:t>
            </a:r>
          </a:p>
          <a:p>
            <a:pPr lvl="2"/>
            <a:r>
              <a:rPr lang="fr-FR" sz="1300" dirty="0">
                <a:latin typeface="Arial" panose="020B0604020202020204" pitchFamily="34" charset="0"/>
                <a:cs typeface="Arial" panose="020B0604020202020204" pitchFamily="34" charset="0"/>
              </a:rPr>
              <a:t>Premier accord multilatéral moderne sur l’environnement</a:t>
            </a:r>
          </a:p>
          <a:p>
            <a:pPr lvl="2"/>
            <a:r>
              <a:rPr lang="fr-FR" sz="1300" dirty="0">
                <a:latin typeface="Arial" panose="020B0604020202020204" pitchFamily="34" charset="0"/>
                <a:cs typeface="Arial" panose="020B0604020202020204" pitchFamily="34" charset="0"/>
              </a:rPr>
              <a:t>Le seul traité consacré à un seul écosystème : les zones humides</a:t>
            </a:r>
          </a:p>
          <a:p>
            <a:pPr lvl="1"/>
            <a:r>
              <a:rPr lang="fr-FR" sz="1600" dirty="0">
                <a:effectLst/>
                <a:latin typeface="Arial" panose="020B0604020202020204" pitchFamily="34" charset="0"/>
                <a:ea typeface="Times New Roman" panose="02020603050405020304" pitchFamily="18" charset="0"/>
                <a:cs typeface="Arial" panose="020B0604020202020204" pitchFamily="34" charset="0"/>
              </a:rPr>
              <a:t>Pour la toute première fois, cet événement sera célébré dans le cadre officiel des Nations Unies, l’Assemblée générale des Nations Unies ayant récemment inscrit cette journée à son calendrier des Journées internationales. </a:t>
            </a:r>
            <a:endParaRPr lang="fr-FR" sz="1600" dirty="0">
              <a:latin typeface="Arial" panose="020B0604020202020204" pitchFamily="34" charset="0"/>
              <a:cs typeface="Arial" panose="020B0604020202020204" pitchFamily="34" charset="0"/>
            </a:endParaRPr>
          </a:p>
          <a:p>
            <a:pPr marL="0" indent="0">
              <a:buNone/>
            </a:pPr>
            <a:r>
              <a:rPr lang="fr-FR" sz="2200" b="1" dirty="0">
                <a:solidFill>
                  <a:srgbClr val="006571"/>
                </a:solidFill>
                <a:latin typeface="Arial" panose="020B0604020202020204" pitchFamily="34" charset="0"/>
                <a:cs typeface="Arial" panose="020B0604020202020204" pitchFamily="34" charset="0"/>
              </a:rPr>
              <a:t>Thème de 2022 : Agir pour les zones humides, c’est agir pour l’humanité</a:t>
            </a:r>
            <a:br>
              <a:rPr lang="fr-FR" sz="2200" b="1" dirty="0">
                <a:solidFill>
                  <a:srgbClr val="006571"/>
                </a:solidFill>
                <a:latin typeface="Arial" panose="020B0604020202020204" pitchFamily="34" charset="0"/>
                <a:cs typeface="Arial" panose="020B0604020202020204" pitchFamily="34" charset="0"/>
              </a:rPr>
            </a:br>
            <a:r>
              <a:rPr lang="fr-FR" sz="2200" b="1" dirty="0">
                <a:solidFill>
                  <a:srgbClr val="006571"/>
                </a:solidFill>
                <a:latin typeface="Arial" panose="020B0604020202020204" pitchFamily="34" charset="0"/>
                <a:cs typeface="Arial" panose="020B0604020202020204" pitchFamily="34" charset="0"/>
              </a:rPr>
              <a:t>et la nature</a:t>
            </a:r>
            <a:endParaRPr lang="fr-FR" sz="2200" b="1" dirty="0">
              <a:solidFill>
                <a:srgbClr val="006571"/>
              </a:solidFill>
              <a:effectLst/>
              <a:latin typeface="Arial" panose="020B0604020202020204" pitchFamily="34" charset="0"/>
              <a:ea typeface="Calibri" panose="020F0502020204030204" pitchFamily="34" charset="0"/>
              <a:cs typeface="Arial" panose="020B0604020202020204" pitchFamily="34" charset="0"/>
            </a:endParaRPr>
          </a:p>
          <a:p>
            <a:pPr lvl="1"/>
            <a:r>
              <a:rPr lang="fr-FR" sz="1600" dirty="0">
                <a:latin typeface="Arial" panose="020B0604020202020204" pitchFamily="34" charset="0"/>
                <a:cs typeface="Arial" panose="020B0604020202020204" pitchFamily="34" charset="0"/>
              </a:rPr>
              <a:t>Un appel urgent à investir davantage, aussi bien en capital financier qu’en capital humain et politique, </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pour conserver les zones humides et veiller à leur utilisation rationnelle et durable.</a:t>
            </a:r>
            <a:endParaRPr lang="fr-FR" sz="1700" dirty="0">
              <a:latin typeface="Georgia" panose="02040502050405020303" pitchFamily="18" charset="0"/>
            </a:endParaRPr>
          </a:p>
          <a:p>
            <a:pPr lvl="1"/>
            <a:endParaRPr lang="fr-FR" sz="2300" dirty="0">
              <a:solidFill>
                <a:srgbClr val="000000"/>
              </a:solidFill>
              <a:latin typeface="Georgia" panose="02040502050405020303" pitchFamily="18" charset="0"/>
              <a:cs typeface="Calibri" panose="020F0502020204030204" pitchFamily="34" charset="0"/>
            </a:endParaRPr>
          </a:p>
          <a:p>
            <a:pPr marL="228600" marR="33655" lvl="1" indent="0">
              <a:lnSpc>
                <a:spcPct val="120000"/>
              </a:lnSpc>
              <a:spcBef>
                <a:spcPts val="0"/>
              </a:spcBef>
              <a:buNone/>
            </a:pPr>
            <a:endParaRPr lang="fr-FR" sz="2000" dirty="0">
              <a:solidFill>
                <a:srgbClr val="000000"/>
              </a:solidFill>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16785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DBEA5B-DA0D-744C-AB1E-833412DEEFA4}"/>
              </a:ext>
            </a:extLst>
          </p:cNvPr>
          <p:cNvSpPr/>
          <p:nvPr/>
        </p:nvSpPr>
        <p:spPr>
          <a:xfrm>
            <a:off x="0" y="5715001"/>
            <a:ext cx="12192000" cy="1143000"/>
          </a:xfrm>
          <a:prstGeom prst="rect">
            <a:avLst/>
          </a:prstGeom>
          <a:gradFill flip="none" rotWithShape="1">
            <a:gsLst>
              <a:gs pos="0">
                <a:srgbClr val="B0DBD7"/>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D98731C-6824-9747-AEB1-BC27D6508D87}"/>
              </a:ext>
            </a:extLst>
          </p:cNvPr>
          <p:cNvSpPr/>
          <p:nvPr/>
        </p:nvSpPr>
        <p:spPr>
          <a:xfrm>
            <a:off x="0" y="0"/>
            <a:ext cx="10972800" cy="1219200"/>
          </a:xfrm>
          <a:prstGeom prst="rect">
            <a:avLst/>
          </a:prstGeom>
          <a:solidFill>
            <a:srgbClr val="76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8EB71143-F885-A44F-8E1D-A231577C0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0"/>
            <a:ext cx="1219200" cy="1219200"/>
          </a:xfrm>
          <a:prstGeom prst="rect">
            <a:avLst/>
          </a:prstGeom>
        </p:spPr>
      </p:pic>
      <p:sp>
        <p:nvSpPr>
          <p:cNvPr id="14" name="Title 1">
            <a:extLst>
              <a:ext uri="{FF2B5EF4-FFF2-40B4-BE49-F238E27FC236}">
                <a16:creationId xmlns:a16="http://schemas.microsoft.com/office/drawing/2014/main" id="{6BAB7D87-E5B0-4A5B-BDF0-5660A25EA0C3}"/>
              </a:ext>
            </a:extLst>
          </p:cNvPr>
          <p:cNvSpPr>
            <a:spLocks noGrp="1"/>
          </p:cNvSpPr>
          <p:nvPr/>
        </p:nvSpPr>
        <p:spPr>
          <a:xfrm>
            <a:off x="859848" y="64407"/>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chemeClr val="bg1"/>
                </a:solidFill>
                <a:latin typeface="Arial" panose="020B0604020202020204" pitchFamily="34" charset="0"/>
                <a:ea typeface="DINPro-Regular"/>
                <a:cs typeface="Arial" panose="020B0604020202020204" pitchFamily="34" charset="0"/>
              </a:rPr>
              <a:t>La raréfaction des zones humides naturelles</a:t>
            </a:r>
            <a:endParaRPr lang="en-US" sz="3600" b="1" dirty="0">
              <a:solidFill>
                <a:schemeClr val="bg1"/>
              </a:solidFill>
              <a:latin typeface="Arial" panose="020B0604020202020204" pitchFamily="34" charset="0"/>
              <a:cs typeface="Arial" panose="020B0604020202020204" pitchFamily="34" charset="0"/>
            </a:endParaRPr>
          </a:p>
        </p:txBody>
      </p:sp>
      <p:pic>
        <p:nvPicPr>
          <p:cNvPr id="19" name="Picture 12">
            <a:extLst>
              <a:ext uri="{FF2B5EF4-FFF2-40B4-BE49-F238E27FC236}">
                <a16:creationId xmlns:a16="http://schemas.microsoft.com/office/drawing/2014/main" id="{136C5DB3-1847-204B-8C31-8B2B8A2F541B}"/>
              </a:ext>
            </a:extLst>
          </p:cNvPr>
          <p:cNvPicPr>
            <a:picLocks noChangeAspect="1"/>
          </p:cNvPicPr>
          <p:nvPr/>
        </p:nvPicPr>
        <p:blipFill>
          <a:blip r:embed="rId3"/>
          <a:stretch>
            <a:fillRect/>
          </a:stretch>
        </p:blipFill>
        <p:spPr>
          <a:xfrm>
            <a:off x="722283" y="2153607"/>
            <a:ext cx="4318962" cy="2734891"/>
          </a:xfrm>
          <a:prstGeom prst="rect">
            <a:avLst/>
          </a:prstGeom>
        </p:spPr>
      </p:pic>
      <p:pic>
        <p:nvPicPr>
          <p:cNvPr id="2" name="Image 1">
            <a:extLst>
              <a:ext uri="{FF2B5EF4-FFF2-40B4-BE49-F238E27FC236}">
                <a16:creationId xmlns:a16="http://schemas.microsoft.com/office/drawing/2014/main" id="{9B416574-DBF8-DB41-9A4F-6F9F6F0A6353}"/>
              </a:ext>
            </a:extLst>
          </p:cNvPr>
          <p:cNvPicPr>
            <a:picLocks noChangeAspect="1"/>
          </p:cNvPicPr>
          <p:nvPr/>
        </p:nvPicPr>
        <p:blipFill>
          <a:blip r:embed="rId4"/>
          <a:stretch>
            <a:fillRect/>
          </a:stretch>
        </p:blipFill>
        <p:spPr>
          <a:xfrm>
            <a:off x="8118584" y="5168900"/>
            <a:ext cx="3924300" cy="1689100"/>
          </a:xfrm>
          <a:prstGeom prst="rect">
            <a:avLst/>
          </a:prstGeom>
        </p:spPr>
      </p:pic>
      <p:pic>
        <p:nvPicPr>
          <p:cNvPr id="3" name="Image 2">
            <a:extLst>
              <a:ext uri="{FF2B5EF4-FFF2-40B4-BE49-F238E27FC236}">
                <a16:creationId xmlns:a16="http://schemas.microsoft.com/office/drawing/2014/main" id="{510BFA00-F14F-8B42-A545-2D9DF5AE1702}"/>
              </a:ext>
            </a:extLst>
          </p:cNvPr>
          <p:cNvPicPr>
            <a:picLocks noChangeAspect="1"/>
          </p:cNvPicPr>
          <p:nvPr/>
        </p:nvPicPr>
        <p:blipFill>
          <a:blip r:embed="rId5"/>
          <a:stretch>
            <a:fillRect/>
          </a:stretch>
        </p:blipFill>
        <p:spPr>
          <a:xfrm flipH="1">
            <a:off x="133505" y="715919"/>
            <a:ext cx="858579" cy="919906"/>
          </a:xfrm>
          <a:prstGeom prst="rect">
            <a:avLst/>
          </a:prstGeom>
        </p:spPr>
      </p:pic>
      <p:sp>
        <p:nvSpPr>
          <p:cNvPr id="12" name="Content Placeholder 2">
            <a:extLst>
              <a:ext uri="{FF2B5EF4-FFF2-40B4-BE49-F238E27FC236}">
                <a16:creationId xmlns:a16="http://schemas.microsoft.com/office/drawing/2014/main" id="{E7650E87-1659-4815-8205-3448FF164EC2}"/>
              </a:ext>
            </a:extLst>
          </p:cNvPr>
          <p:cNvSpPr>
            <a:spLocks noGrp="1"/>
          </p:cNvSpPr>
          <p:nvPr/>
        </p:nvSpPr>
        <p:spPr>
          <a:xfrm>
            <a:off x="5733033" y="2153607"/>
            <a:ext cx="5320982" cy="34174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buFont typeface="Symbol" panose="05050102010706020507" pitchFamily="18" charset="2"/>
              <a:buChar char=""/>
            </a:pPr>
            <a:r>
              <a:rPr lang="fr-F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35% des zones humides de la planète ont disparu depuis 1970.</a:t>
            </a:r>
          </a:p>
          <a:p>
            <a:pPr marL="342900" marR="0" lvl="0" indent="-342900">
              <a:lnSpc>
                <a:spcPct val="110000"/>
              </a:lnSpc>
              <a:spcBef>
                <a:spcPts val="0"/>
              </a:spcBef>
              <a:spcAft>
                <a:spcPts val="0"/>
              </a:spcAft>
              <a:buFont typeface="Symbol" panose="05050102010706020507" pitchFamily="18" charset="2"/>
              <a:buChar char=""/>
            </a:pPr>
            <a:r>
              <a:rPr lang="fr-F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Les zones humides disparaissent </a:t>
            </a:r>
            <a:r>
              <a:rPr lang="fr-F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trois fois plus vite que les forêts</a:t>
            </a:r>
            <a:r>
              <a:rPr lang="fr-F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nSpc>
                <a:spcPct val="110000"/>
              </a:lnSpc>
              <a:spcBef>
                <a:spcPts val="0"/>
              </a:spcBef>
              <a:spcAft>
                <a:spcPts val="0"/>
              </a:spcAft>
              <a:buFont typeface="Symbol" panose="05050102010706020507" pitchFamily="18" charset="2"/>
              <a:buChar char=""/>
            </a:pPr>
            <a:r>
              <a:rPr lang="fr-F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Les plantes, les espèces et les animaux qui dépendent des zones humides sont </a:t>
            </a:r>
            <a:r>
              <a:rPr lang="fr-FR"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menacés d’extinction</a:t>
            </a:r>
            <a:r>
              <a:rPr lang="fr-F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342900" marR="0" lvl="0" indent="-342900">
              <a:lnSpc>
                <a:spcPct val="110000"/>
              </a:lnSpc>
              <a:spcBef>
                <a:spcPts val="0"/>
              </a:spcBef>
              <a:spcAft>
                <a:spcPts val="0"/>
              </a:spcAft>
              <a:buFont typeface="Symbol" panose="05050102010706020507" pitchFamily="18" charset="2"/>
              <a:buChar char=""/>
            </a:pPr>
            <a:r>
              <a:rPr lang="fr-F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Le bien-être humain, les moyens de subsistance et la santé de la planète sont menacés</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sp>
        <p:nvSpPr>
          <p:cNvPr id="13" name="Content Placeholder 2">
            <a:extLst>
              <a:ext uri="{FF2B5EF4-FFF2-40B4-BE49-F238E27FC236}">
                <a16:creationId xmlns:a16="http://schemas.microsoft.com/office/drawing/2014/main" id="{8CB8C968-2837-422B-8099-B5BDB2C2B517}"/>
              </a:ext>
            </a:extLst>
          </p:cNvPr>
          <p:cNvSpPr txBox="1">
            <a:spLocks/>
          </p:cNvSpPr>
          <p:nvPr/>
        </p:nvSpPr>
        <p:spPr>
          <a:xfrm>
            <a:off x="1658249" y="5839458"/>
            <a:ext cx="9313239" cy="5645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 :</a:t>
            </a:r>
          </a:p>
          <a:p>
            <a:pPr marL="0" marR="0" indent="0">
              <a:lnSpc>
                <a:spcPct val="120000"/>
              </a:lnSpc>
              <a:spcBef>
                <a:spcPts val="0"/>
              </a:spcBef>
              <a:spcAft>
                <a:spcPts val="0"/>
              </a:spcAft>
              <a:buNone/>
              <a:tabLst>
                <a:tab pos="2914650" algn="l"/>
              </a:tabLst>
            </a:pPr>
            <a:r>
              <a:rPr lang="en-US" sz="800" dirty="0">
                <a:hlinkClick r:id="rId6">
                  <a:extLst>
                    <a:ext uri="{A12FA001-AC4F-418D-AE19-62706E023703}">
                      <ahyp:hlinkClr xmlns:ahyp="http://schemas.microsoft.com/office/drawing/2018/hyperlinkcolor" xmlns="" val="tx"/>
                    </a:ext>
                  </a:extLst>
                </a:hlinkClick>
              </a:rPr>
              <a:t>Summary of the Thirteenth Meeting of the Conference of the Parties to the Ramsar Convention on Wetlands</a:t>
            </a:r>
          </a:p>
          <a:p>
            <a:pPr marL="0" marR="0" indent="0">
              <a:lnSpc>
                <a:spcPct val="120000"/>
              </a:lnSpc>
              <a:spcBef>
                <a:spcPts val="0"/>
              </a:spcBef>
              <a:spcAft>
                <a:spcPts val="0"/>
              </a:spcAft>
              <a:buNone/>
              <a:tabLst>
                <a:tab pos="2914650" algn="l"/>
              </a:tabLst>
            </a:pPr>
            <a:r>
              <a:rPr lang="fr-FR" sz="800" dirty="0">
                <a:hlinkClick r:id="rId7"/>
              </a:rPr>
              <a:t>Les zones humides – l’écosystème le plus précieux du monde – disparaissent trois fois plus vite que les forêts, selon un nouveau rapport</a:t>
            </a:r>
            <a:endParaRPr lang="en-US" sz="800" dirty="0"/>
          </a:p>
          <a:p>
            <a:pPr marL="0" marR="0" indent="0">
              <a:lnSpc>
                <a:spcPct val="120000"/>
              </a:lnSpc>
              <a:spcBef>
                <a:spcPts val="0"/>
              </a:spcBef>
              <a:spcAft>
                <a:spcPts val="0"/>
              </a:spcAft>
              <a:buNone/>
              <a:tabLst>
                <a:tab pos="2914650" algn="l"/>
              </a:tabLst>
            </a:pPr>
            <a:r>
              <a:rPr lang="fr-FR" sz="800" dirty="0">
                <a:hlinkClick r:id="rId8" action="ppaction://hlinkpres?slideindex=1&amp;slidetitle="/>
              </a:rPr>
              <a:t>Perspectives mondiales pour les zones humides: l’état mondial des zones humides et de leurs services à l’humanité 2018</a:t>
            </a:r>
            <a:endParaRPr lang="en-US" sz="800" dirty="0"/>
          </a:p>
        </p:txBody>
      </p:sp>
      <p:sp>
        <p:nvSpPr>
          <p:cNvPr id="17" name="TextBox 8">
            <a:extLst>
              <a:ext uri="{FF2B5EF4-FFF2-40B4-BE49-F238E27FC236}">
                <a16:creationId xmlns:a16="http://schemas.microsoft.com/office/drawing/2014/main" id="{F6168CFD-46CD-C64D-9BCF-04DC788ECA16}"/>
              </a:ext>
            </a:extLst>
          </p:cNvPr>
          <p:cNvSpPr txBox="1"/>
          <p:nvPr/>
        </p:nvSpPr>
        <p:spPr>
          <a:xfrm>
            <a:off x="898019" y="1636753"/>
            <a:ext cx="209544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rgbClr val="006571"/>
                </a:solidFill>
                <a:latin typeface="Arial" panose="020B0604020202020204" pitchFamily="34" charset="0"/>
                <a:cs typeface="Arial" panose="020B0604020202020204" pitchFamily="34" charset="0"/>
              </a:rPr>
              <a:t>État et tendances</a:t>
            </a:r>
            <a:endParaRPr lang="en-GB" b="1" dirty="0">
              <a:solidFill>
                <a:srgbClr val="0065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71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98731C-6824-9747-AEB1-BC27D6508D87}"/>
              </a:ext>
            </a:extLst>
          </p:cNvPr>
          <p:cNvSpPr/>
          <p:nvPr/>
        </p:nvSpPr>
        <p:spPr>
          <a:xfrm>
            <a:off x="0" y="0"/>
            <a:ext cx="10972800" cy="1219200"/>
          </a:xfrm>
          <a:prstGeom prst="rect">
            <a:avLst/>
          </a:prstGeom>
          <a:solidFill>
            <a:srgbClr val="76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8EB71143-F885-A44F-8E1D-A231577C0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0"/>
            <a:ext cx="1219200" cy="1219200"/>
          </a:xfrm>
          <a:prstGeom prst="rect">
            <a:avLst/>
          </a:prstGeom>
        </p:spPr>
      </p:pic>
      <p:pic>
        <p:nvPicPr>
          <p:cNvPr id="2" name="Image 1">
            <a:extLst>
              <a:ext uri="{FF2B5EF4-FFF2-40B4-BE49-F238E27FC236}">
                <a16:creationId xmlns:a16="http://schemas.microsoft.com/office/drawing/2014/main" id="{570C5842-38D6-8740-A6B0-DFE189A81F03}"/>
              </a:ext>
            </a:extLst>
          </p:cNvPr>
          <p:cNvPicPr>
            <a:picLocks noChangeAspect="1"/>
          </p:cNvPicPr>
          <p:nvPr/>
        </p:nvPicPr>
        <p:blipFill>
          <a:blip r:embed="rId3"/>
          <a:stretch>
            <a:fillRect/>
          </a:stretch>
        </p:blipFill>
        <p:spPr>
          <a:xfrm>
            <a:off x="8058993" y="4403060"/>
            <a:ext cx="3124200" cy="1879600"/>
          </a:xfrm>
          <a:prstGeom prst="rect">
            <a:avLst/>
          </a:prstGeom>
        </p:spPr>
      </p:pic>
      <p:sp>
        <p:nvSpPr>
          <p:cNvPr id="14" name="Title 1">
            <a:extLst>
              <a:ext uri="{FF2B5EF4-FFF2-40B4-BE49-F238E27FC236}">
                <a16:creationId xmlns:a16="http://schemas.microsoft.com/office/drawing/2014/main" id="{AC46F4CE-BBA3-0142-BD6C-B7C4E8D8917B}"/>
              </a:ext>
            </a:extLst>
          </p:cNvPr>
          <p:cNvSpPr>
            <a:spLocks noGrp="1"/>
          </p:cNvSpPr>
          <p:nvPr/>
        </p:nvSpPr>
        <p:spPr>
          <a:xfrm>
            <a:off x="894689"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chemeClr val="bg1"/>
                </a:solidFill>
                <a:latin typeface="Arial" panose="020B0604020202020204" pitchFamily="34" charset="0"/>
                <a:cs typeface="Arial" panose="020B0604020202020204" pitchFamily="34" charset="0"/>
              </a:rPr>
              <a:t>Les facteurs responsables de la disparition</a:t>
            </a:r>
            <a:br>
              <a:rPr lang="fr-FR" sz="3600" b="1" dirty="0">
                <a:solidFill>
                  <a:schemeClr val="bg1"/>
                </a:solidFill>
                <a:latin typeface="Arial" panose="020B0604020202020204" pitchFamily="34" charset="0"/>
                <a:cs typeface="Arial" panose="020B0604020202020204" pitchFamily="34" charset="0"/>
              </a:rPr>
            </a:br>
            <a:r>
              <a:rPr lang="fr-FR" sz="3600" b="1" dirty="0">
                <a:solidFill>
                  <a:schemeClr val="bg1"/>
                </a:solidFill>
                <a:latin typeface="Arial" panose="020B0604020202020204" pitchFamily="34" charset="0"/>
                <a:cs typeface="Arial" panose="020B0604020202020204" pitchFamily="34" charset="0"/>
              </a:rPr>
              <a:t>et de la dégradation des zones humides</a:t>
            </a:r>
          </a:p>
        </p:txBody>
      </p:sp>
      <p:sp>
        <p:nvSpPr>
          <p:cNvPr id="15" name="Text Placeholder 2">
            <a:extLst>
              <a:ext uri="{FF2B5EF4-FFF2-40B4-BE49-F238E27FC236}">
                <a16:creationId xmlns:a16="http://schemas.microsoft.com/office/drawing/2014/main" id="{7D4575FA-BF96-D241-B560-025FD04ED7C7}"/>
              </a:ext>
            </a:extLst>
          </p:cNvPr>
          <p:cNvSpPr>
            <a:spLocks noGrp="1"/>
          </p:cNvSpPr>
          <p:nvPr/>
        </p:nvSpPr>
        <p:spPr>
          <a:xfrm>
            <a:off x="894689" y="1444859"/>
            <a:ext cx="9982663"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1800" dirty="0">
                <a:solidFill>
                  <a:srgbClr val="006571"/>
                </a:solidFill>
                <a:latin typeface="Arial" panose="020B0604020202020204" pitchFamily="34" charset="0"/>
                <a:cs typeface="Arial" panose="020B0604020202020204" pitchFamily="34" charset="0"/>
              </a:rPr>
              <a:t>Pour parvenir à une utilisation durable des zones humides, il est essentiel de bien cerner les facteurs responsables de leur disparition et de leur dégradation afin de pouvoir s'attaquer aux causes profondes.</a:t>
            </a:r>
          </a:p>
        </p:txBody>
      </p:sp>
      <p:sp>
        <p:nvSpPr>
          <p:cNvPr id="16" name="Oval 12">
            <a:extLst>
              <a:ext uri="{FF2B5EF4-FFF2-40B4-BE49-F238E27FC236}">
                <a16:creationId xmlns:a16="http://schemas.microsoft.com/office/drawing/2014/main" id="{5F8B9FBC-7806-E84A-86A8-E17A614385C6}"/>
              </a:ext>
            </a:extLst>
          </p:cNvPr>
          <p:cNvSpPr/>
          <p:nvPr/>
        </p:nvSpPr>
        <p:spPr>
          <a:xfrm>
            <a:off x="284616" y="2793494"/>
            <a:ext cx="2137878" cy="1459924"/>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a:t>Assèchement et remblaiement </a:t>
            </a:r>
          </a:p>
        </p:txBody>
      </p:sp>
      <p:sp>
        <p:nvSpPr>
          <p:cNvPr id="17" name="Oval 14">
            <a:extLst>
              <a:ext uri="{FF2B5EF4-FFF2-40B4-BE49-F238E27FC236}">
                <a16:creationId xmlns:a16="http://schemas.microsoft.com/office/drawing/2014/main" id="{31F9D9E2-58A9-A646-91F3-03C58E38A23C}"/>
              </a:ext>
            </a:extLst>
          </p:cNvPr>
          <p:cNvSpPr/>
          <p:nvPr/>
        </p:nvSpPr>
        <p:spPr>
          <a:xfrm>
            <a:off x="5025458" y="2712236"/>
            <a:ext cx="2184993" cy="1541182"/>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Pollution </a:t>
            </a:r>
          </a:p>
        </p:txBody>
      </p:sp>
      <p:sp>
        <p:nvSpPr>
          <p:cNvPr id="18" name="Oval 15">
            <a:extLst>
              <a:ext uri="{FF2B5EF4-FFF2-40B4-BE49-F238E27FC236}">
                <a16:creationId xmlns:a16="http://schemas.microsoft.com/office/drawing/2014/main" id="{A7BAEBC1-C0BA-F047-9199-91EF1EB79C15}"/>
              </a:ext>
            </a:extLst>
          </p:cNvPr>
          <p:cNvSpPr/>
          <p:nvPr/>
        </p:nvSpPr>
        <p:spPr>
          <a:xfrm>
            <a:off x="7495911" y="2712236"/>
            <a:ext cx="2115041" cy="1541182"/>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a:t>Surpêche</a:t>
            </a:r>
            <a:r>
              <a:rPr lang="en-GB" dirty="0"/>
              <a:t>  </a:t>
            </a:r>
          </a:p>
        </p:txBody>
      </p:sp>
      <p:sp>
        <p:nvSpPr>
          <p:cNvPr id="19" name="Oval 16">
            <a:extLst>
              <a:ext uri="{FF2B5EF4-FFF2-40B4-BE49-F238E27FC236}">
                <a16:creationId xmlns:a16="http://schemas.microsoft.com/office/drawing/2014/main" id="{364AA538-5B87-714C-ABAD-A2728038782A}"/>
              </a:ext>
            </a:extLst>
          </p:cNvPr>
          <p:cNvSpPr/>
          <p:nvPr/>
        </p:nvSpPr>
        <p:spPr>
          <a:xfrm>
            <a:off x="2526363" y="2712236"/>
            <a:ext cx="2324100" cy="1541182"/>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a:t>Surexploitation des ressources en eau</a:t>
            </a:r>
          </a:p>
        </p:txBody>
      </p:sp>
      <p:sp>
        <p:nvSpPr>
          <p:cNvPr id="27" name="Oval 17">
            <a:extLst>
              <a:ext uri="{FF2B5EF4-FFF2-40B4-BE49-F238E27FC236}">
                <a16:creationId xmlns:a16="http://schemas.microsoft.com/office/drawing/2014/main" id="{94DD2638-CC7E-C848-BD48-553C37FF48A0}"/>
              </a:ext>
            </a:extLst>
          </p:cNvPr>
          <p:cNvSpPr/>
          <p:nvPr/>
        </p:nvSpPr>
        <p:spPr>
          <a:xfrm>
            <a:off x="9896412" y="2712236"/>
            <a:ext cx="2010972" cy="1454851"/>
          </a:xfrm>
          <a:prstGeom prst="ellipse">
            <a:avLst/>
          </a:prstGeom>
          <a:solidFill>
            <a:srgbClr val="2E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a:t>Changement climatique</a:t>
            </a:r>
          </a:p>
        </p:txBody>
      </p:sp>
      <p:sp>
        <p:nvSpPr>
          <p:cNvPr id="29" name="Content Placeholder 2">
            <a:extLst>
              <a:ext uri="{FF2B5EF4-FFF2-40B4-BE49-F238E27FC236}">
                <a16:creationId xmlns:a16="http://schemas.microsoft.com/office/drawing/2014/main" id="{09C065AD-EB3C-4F53-B83E-6565F650652F}"/>
              </a:ext>
            </a:extLst>
          </p:cNvPr>
          <p:cNvSpPr txBox="1">
            <a:spLocks/>
          </p:cNvSpPr>
          <p:nvPr/>
        </p:nvSpPr>
        <p:spPr>
          <a:xfrm>
            <a:off x="913782" y="6000393"/>
            <a:ext cx="6582129" cy="5645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a:t>
            </a:r>
          </a:p>
          <a:p>
            <a:pPr marL="0" marR="0" indent="0">
              <a:lnSpc>
                <a:spcPct val="120000"/>
              </a:lnSpc>
              <a:spcBef>
                <a:spcPts val="0"/>
              </a:spcBef>
              <a:spcAft>
                <a:spcPts val="0"/>
              </a:spcAft>
              <a:buNone/>
              <a:tabLst>
                <a:tab pos="2914650" algn="l"/>
              </a:tabLst>
            </a:pPr>
            <a:r>
              <a:rPr lang="en-US" sz="800" dirty="0" smtClean="0">
                <a:solidFill>
                  <a:srgbClr val="000000"/>
                </a:solidFill>
                <a:effectLst/>
                <a:ea typeface="Times New Roman" panose="02020603050405020304" pitchFamily="18" charset="0"/>
                <a:cs typeface="Raleway" pitchFamily="2" charset="0"/>
                <a:hlinkClick r:id="rId4"/>
              </a:rPr>
              <a:t>Perspectives </a:t>
            </a:r>
            <a:r>
              <a:rPr lang="en-US" sz="800" dirty="0" err="1" smtClean="0">
                <a:solidFill>
                  <a:srgbClr val="000000"/>
                </a:solidFill>
                <a:effectLst/>
                <a:ea typeface="Times New Roman" panose="02020603050405020304" pitchFamily="18" charset="0"/>
                <a:cs typeface="Raleway" pitchFamily="2" charset="0"/>
                <a:hlinkClick r:id="rId4"/>
              </a:rPr>
              <a:t>mondiales</a:t>
            </a:r>
            <a:r>
              <a:rPr lang="en-US" sz="800" dirty="0" smtClean="0">
                <a:solidFill>
                  <a:srgbClr val="000000"/>
                </a:solidFill>
                <a:effectLst/>
                <a:ea typeface="Times New Roman" panose="02020603050405020304" pitchFamily="18" charset="0"/>
                <a:cs typeface="Raleway" pitchFamily="2" charset="0"/>
                <a:hlinkClick r:id="rId4"/>
              </a:rPr>
              <a:t> des zones </a:t>
            </a:r>
            <a:r>
              <a:rPr lang="en-US" sz="800" dirty="0" err="1" smtClean="0">
                <a:solidFill>
                  <a:srgbClr val="000000"/>
                </a:solidFill>
                <a:effectLst/>
                <a:ea typeface="Times New Roman" panose="02020603050405020304" pitchFamily="18" charset="0"/>
                <a:cs typeface="Raleway" pitchFamily="2" charset="0"/>
                <a:hlinkClick r:id="rId4"/>
              </a:rPr>
              <a:t>humides</a:t>
            </a:r>
            <a:r>
              <a:rPr lang="en-US" sz="800" dirty="0" smtClean="0">
                <a:solidFill>
                  <a:srgbClr val="000000"/>
                </a:solidFill>
                <a:effectLst/>
                <a:ea typeface="Times New Roman" panose="02020603050405020304" pitchFamily="18" charset="0"/>
                <a:cs typeface="Raleway" pitchFamily="2" charset="0"/>
                <a:hlinkClick r:id="rId4"/>
              </a:rPr>
              <a:t> 2018</a:t>
            </a:r>
            <a:endParaRPr lang="en-US" sz="800" dirty="0">
              <a:solidFill>
                <a:srgbClr val="000000"/>
              </a:solidFill>
              <a:effectLst/>
              <a:ea typeface="Times New Roman" panose="02020603050405020304" pitchFamily="18" charset="0"/>
              <a:cs typeface="Raleway" pitchFamily="2" charset="0"/>
            </a:endParaRPr>
          </a:p>
        </p:txBody>
      </p:sp>
    </p:spTree>
    <p:extLst>
      <p:ext uri="{BB962C8B-B14F-4D97-AF65-F5344CB8AC3E}">
        <p14:creationId xmlns:p14="http://schemas.microsoft.com/office/powerpoint/2010/main" val="136897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92208CA-BFEC-1648-AF86-6903AFEF64C2}"/>
              </a:ext>
            </a:extLst>
          </p:cNvPr>
          <p:cNvSpPr/>
          <p:nvPr/>
        </p:nvSpPr>
        <p:spPr>
          <a:xfrm>
            <a:off x="1083138" y="2268346"/>
            <a:ext cx="9889661" cy="3601395"/>
          </a:xfrm>
          <a:prstGeom prst="rect">
            <a:avLst/>
          </a:prstGeom>
          <a:solidFill>
            <a:srgbClr val="BAD578">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18" name="ZoneTexte 3">
            <a:extLst>
              <a:ext uri="{FF2B5EF4-FFF2-40B4-BE49-F238E27FC236}">
                <a16:creationId xmlns:a16="http://schemas.microsoft.com/office/drawing/2014/main" id="{9140F04C-0118-A040-8B16-99F1B49BA6A3}"/>
              </a:ext>
            </a:extLst>
          </p:cNvPr>
          <p:cNvSpPr txBox="1"/>
          <p:nvPr/>
        </p:nvSpPr>
        <p:spPr>
          <a:xfrm>
            <a:off x="1948544" y="6527672"/>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pic>
        <p:nvPicPr>
          <p:cNvPr id="2" name="Image 1">
            <a:extLst>
              <a:ext uri="{FF2B5EF4-FFF2-40B4-BE49-F238E27FC236}">
                <a16:creationId xmlns:a16="http://schemas.microsoft.com/office/drawing/2014/main" id="{4335D465-4D02-D344-8F9A-230CC26E9FAB}"/>
              </a:ext>
            </a:extLst>
          </p:cNvPr>
          <p:cNvPicPr>
            <a:picLocks noChangeAspect="1"/>
          </p:cNvPicPr>
          <p:nvPr/>
        </p:nvPicPr>
        <p:blipFill>
          <a:blip r:embed="rId2"/>
          <a:stretch>
            <a:fillRect/>
          </a:stretch>
        </p:blipFill>
        <p:spPr>
          <a:xfrm flipH="1">
            <a:off x="821262" y="1607871"/>
            <a:ext cx="899650" cy="1646817"/>
          </a:xfrm>
          <a:prstGeom prst="rect">
            <a:avLst/>
          </a:prstGeom>
        </p:spPr>
      </p:pic>
      <p:pic>
        <p:nvPicPr>
          <p:cNvPr id="4" name="Image 3">
            <a:extLst>
              <a:ext uri="{FF2B5EF4-FFF2-40B4-BE49-F238E27FC236}">
                <a16:creationId xmlns:a16="http://schemas.microsoft.com/office/drawing/2014/main" id="{6BF27841-480D-BC4F-A4C8-1DD5097D14F3}"/>
              </a:ext>
            </a:extLst>
          </p:cNvPr>
          <p:cNvPicPr>
            <a:picLocks noChangeAspect="1"/>
          </p:cNvPicPr>
          <p:nvPr/>
        </p:nvPicPr>
        <p:blipFill>
          <a:blip r:embed="rId3"/>
          <a:stretch>
            <a:fillRect/>
          </a:stretch>
        </p:blipFill>
        <p:spPr>
          <a:xfrm>
            <a:off x="9559532" y="4324007"/>
            <a:ext cx="2250557" cy="2461547"/>
          </a:xfrm>
          <a:prstGeom prst="rect">
            <a:avLst/>
          </a:prstGeom>
        </p:spPr>
      </p:pic>
      <p:sp>
        <p:nvSpPr>
          <p:cNvPr id="8" name="Title 1">
            <a:extLst>
              <a:ext uri="{FF2B5EF4-FFF2-40B4-BE49-F238E27FC236}">
                <a16:creationId xmlns:a16="http://schemas.microsoft.com/office/drawing/2014/main" id="{F38B72E4-A606-F141-805C-F384FCBB6854}"/>
              </a:ext>
            </a:extLst>
          </p:cNvPr>
          <p:cNvSpPr>
            <a:spLocks noGrp="1"/>
          </p:cNvSpPr>
          <p:nvPr/>
        </p:nvSpPr>
        <p:spPr>
          <a:xfrm>
            <a:off x="880896" y="-24778"/>
            <a:ext cx="97044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chemeClr val="bg1"/>
                </a:solidFill>
                <a:latin typeface="Arial" panose="020B0604020202020204" pitchFamily="34" charset="0"/>
                <a:cs typeface="Arial" panose="020B0604020202020204" pitchFamily="34" charset="0"/>
              </a:rPr>
              <a:t>Les zones humides sont des écosystèmes essentiels d’une très grande biodiversité</a:t>
            </a:r>
            <a:endParaRPr lang="x-none" sz="3600" b="1" dirty="0">
              <a:solidFill>
                <a:schemeClr val="bg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3C52DB86-4365-7B4B-95D6-030EA6E9DA18}"/>
              </a:ext>
            </a:extLst>
          </p:cNvPr>
          <p:cNvSpPr>
            <a:spLocks noGrp="1"/>
          </p:cNvSpPr>
          <p:nvPr/>
        </p:nvSpPr>
        <p:spPr>
          <a:xfrm>
            <a:off x="2149879" y="1729409"/>
            <a:ext cx="8203375" cy="479826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None/>
            </a:pPr>
            <a:r>
              <a:rPr lang="fr-FR" sz="2400" b="1" dirty="0">
                <a:solidFill>
                  <a:srgbClr val="006571"/>
                </a:solidFill>
                <a:latin typeface="Arial" panose="020B0604020202020204" pitchFamily="34" charset="0"/>
                <a:cs typeface="Arial" panose="020B0604020202020204" pitchFamily="34" charset="0"/>
              </a:rPr>
              <a:t>Les zones humides couvrent environ 3% de la surface terrestre.</a:t>
            </a:r>
            <a:endParaRPr lang="fr-FR" sz="3200" b="1" dirty="0">
              <a:solidFill>
                <a:srgbClr val="006571"/>
              </a:solidFill>
              <a:latin typeface="Arial" panose="020B0604020202020204" pitchFamily="34" charset="0"/>
              <a:cs typeface="Arial" panose="020B0604020202020204" pitchFamily="34" charset="0"/>
            </a:endParaRPr>
          </a:p>
          <a:p>
            <a:pPr marL="0" indent="0">
              <a:lnSpc>
                <a:spcPct val="100000"/>
              </a:lnSpc>
              <a:spcBef>
                <a:spcPts val="0"/>
              </a:spcBef>
              <a:spcAft>
                <a:spcPts val="1000"/>
              </a:spcAft>
              <a:buNone/>
            </a:pPr>
            <a:endParaRPr lang="fr-FR" sz="2400" b="1" dirty="0">
              <a:solidFill>
                <a:srgbClr val="0070C0"/>
              </a:solidFill>
            </a:endParaRPr>
          </a:p>
          <a:p>
            <a:pPr marL="0" indent="0">
              <a:lnSpc>
                <a:spcPct val="100000"/>
              </a:lnSpc>
              <a:spcBef>
                <a:spcPts val="0"/>
              </a:spcBef>
              <a:spcAft>
                <a:spcPts val="1000"/>
              </a:spcAft>
              <a:buNone/>
            </a:pPr>
            <a:r>
              <a:rPr lang="fr-FR" sz="2400" b="1" dirty="0">
                <a:solidFill>
                  <a:srgbClr val="006571"/>
                </a:solidFill>
                <a:latin typeface="Arial" panose="020B0604020202020204" pitchFamily="34" charset="0"/>
                <a:cs typeface="Arial" panose="020B0604020202020204" pitchFamily="34" charset="0"/>
              </a:rPr>
              <a:t>Il peut s’agir aussi bien d’écosystèmes d’eau douce, que d’écosystèmes marins et côtiers, naturels ou artificiels.</a:t>
            </a:r>
          </a:p>
          <a:p>
            <a:pPr lvl="1">
              <a:spcAft>
                <a:spcPts val="1000"/>
              </a:spcAft>
            </a:pPr>
            <a:r>
              <a:rPr lang="fr-FR" b="1" dirty="0">
                <a:latin typeface="Arial" panose="020B0604020202020204" pitchFamily="34" charset="0"/>
                <a:cs typeface="Arial" panose="020B0604020202020204" pitchFamily="34" charset="0"/>
              </a:rPr>
              <a:t>Les zones humides d’eau douce comprennent </a:t>
            </a:r>
            <a:r>
              <a:rPr lang="fr-FR" dirty="0">
                <a:latin typeface="Arial" panose="020B0604020202020204" pitchFamily="34" charset="0"/>
                <a:cs typeface="Arial" panose="020B0604020202020204" pitchFamily="34" charset="0"/>
              </a:rPr>
              <a:t>: les cours d’eau, les lacs, les étangs, les plaines d'inondation, les tourbières, les marais et les marécages.</a:t>
            </a:r>
          </a:p>
          <a:p>
            <a:pPr lvl="1">
              <a:spcAft>
                <a:spcPts val="1000"/>
              </a:spcAft>
            </a:pPr>
            <a:r>
              <a:rPr lang="fr-FR" b="1" dirty="0">
                <a:latin typeface="Arial" panose="020B0604020202020204" pitchFamily="34" charset="0"/>
                <a:cs typeface="Arial" panose="020B0604020202020204" pitchFamily="34" charset="0"/>
              </a:rPr>
              <a:t>Les zones humides marines et côtières comprennent </a:t>
            </a:r>
            <a:r>
              <a:rPr lang="fr-FR" dirty="0">
                <a:latin typeface="Arial" panose="020B0604020202020204" pitchFamily="34" charset="0"/>
                <a:cs typeface="Arial" panose="020B0604020202020204" pitchFamily="34" charset="0"/>
              </a:rPr>
              <a:t>: les estuaires, les  vasières, les marais salés, les mangroves, les lagons, les récifs coralliens et les récifs de coquillages.</a:t>
            </a:r>
          </a:p>
          <a:p>
            <a:pPr lvl="1">
              <a:spcAft>
                <a:spcPts val="1000"/>
              </a:spcAft>
            </a:pPr>
            <a:r>
              <a:rPr lang="fr-FR" b="1" dirty="0">
                <a:latin typeface="Arial" panose="020B0604020202020204" pitchFamily="34" charset="0"/>
                <a:cs typeface="Arial" panose="020B0604020202020204" pitchFamily="34" charset="0"/>
              </a:rPr>
              <a:t>Les zones humides artificielles comprennent </a:t>
            </a:r>
            <a:r>
              <a:rPr lang="fr-FR" dirty="0">
                <a:latin typeface="Arial" panose="020B0604020202020204" pitchFamily="34" charset="0"/>
                <a:cs typeface="Arial" panose="020B0604020202020204" pitchFamily="34" charset="0"/>
              </a:rPr>
              <a:t>: les étangs d’aquaculture, les rizières, les retenues, les marais salants</a:t>
            </a:r>
            <a:r>
              <a:rPr lang="fr-FR" sz="1800" dirty="0">
                <a:effectLst/>
                <a:latin typeface="Arial" panose="020B0604020202020204" pitchFamily="34" charset="0"/>
                <a:ea typeface="Times New Roman" panose="02020603050405020304" pitchFamily="18" charset="0"/>
              </a:rPr>
              <a:t>. </a:t>
            </a:r>
            <a:endParaRPr lang="fr-FR" dirty="0">
              <a:latin typeface="Arial" panose="020B0604020202020204" pitchFamily="34" charset="0"/>
              <a:cs typeface="Arial" panose="020B0604020202020204" pitchFamily="34" charset="0"/>
            </a:endParaRPr>
          </a:p>
          <a:p>
            <a:pPr marL="0" indent="0">
              <a:lnSpc>
                <a:spcPct val="100000"/>
              </a:lnSpc>
              <a:spcBef>
                <a:spcPts val="0"/>
              </a:spcBef>
              <a:spcAft>
                <a:spcPts val="1000"/>
              </a:spcAft>
              <a:buNone/>
            </a:pPr>
            <a:r>
              <a:rPr lang="fr-FR" sz="2400" dirty="0"/>
              <a:t> </a:t>
            </a:r>
          </a:p>
          <a:p>
            <a:pPr>
              <a:lnSpc>
                <a:spcPct val="100000"/>
              </a:lnSpc>
              <a:spcBef>
                <a:spcPts val="0"/>
              </a:spcBef>
              <a:spcAft>
                <a:spcPts val="1000"/>
              </a:spcAft>
            </a:pPr>
            <a:endParaRPr lang="x-none" sz="2400" dirty="0"/>
          </a:p>
        </p:txBody>
      </p:sp>
    </p:spTree>
    <p:extLst>
      <p:ext uri="{BB962C8B-B14F-4D97-AF65-F5344CB8AC3E}">
        <p14:creationId xmlns:p14="http://schemas.microsoft.com/office/powerpoint/2010/main" val="265661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3BB6329-2E84-5947-AF08-21FE89FF642E}"/>
              </a:ext>
            </a:extLst>
          </p:cNvPr>
          <p:cNvPicPr>
            <a:picLocks noChangeAspect="1"/>
          </p:cNvPicPr>
          <p:nvPr/>
        </p:nvPicPr>
        <p:blipFill>
          <a:blip r:embed="rId2"/>
          <a:stretch>
            <a:fillRect/>
          </a:stretch>
        </p:blipFill>
        <p:spPr>
          <a:xfrm>
            <a:off x="8474149" y="3248586"/>
            <a:ext cx="3717851" cy="3609414"/>
          </a:xfrm>
          <a:prstGeom prst="rect">
            <a:avLst/>
          </a:prstGeom>
        </p:spPr>
      </p:pic>
      <p:sp>
        <p:nvSpPr>
          <p:cNvPr id="8" name="Title 1">
            <a:extLst>
              <a:ext uri="{FF2B5EF4-FFF2-40B4-BE49-F238E27FC236}">
                <a16:creationId xmlns:a16="http://schemas.microsoft.com/office/drawing/2014/main" id="{3643F7D2-BBB8-1243-8CC6-BB618F18FA23}"/>
              </a:ext>
            </a:extLst>
          </p:cNvPr>
          <p:cNvSpPr>
            <a:spLocks noGrp="1"/>
          </p:cNvSpPr>
          <p:nvPr/>
        </p:nvSpPr>
        <p:spPr>
          <a:xfrm>
            <a:off x="881932" y="-70473"/>
            <a:ext cx="11084118" cy="1338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chemeClr val="bg1"/>
                </a:solidFill>
                <a:latin typeface="Arial" panose="020B0604020202020204" pitchFamily="34" charset="0"/>
                <a:cs typeface="Arial" panose="020B0604020202020204" pitchFamily="34" charset="0"/>
              </a:rPr>
              <a:t>La disparition des zones humides affecte</a:t>
            </a:r>
            <a:br>
              <a:rPr lang="fr-FR" sz="3600" b="1" dirty="0">
                <a:solidFill>
                  <a:schemeClr val="bg1"/>
                </a:solidFill>
                <a:latin typeface="Arial" panose="020B0604020202020204" pitchFamily="34" charset="0"/>
                <a:cs typeface="Arial" panose="020B0604020202020204" pitchFamily="34" charset="0"/>
              </a:rPr>
            </a:br>
            <a:r>
              <a:rPr lang="fr-FR" sz="3600" b="1" dirty="0">
                <a:solidFill>
                  <a:schemeClr val="bg1"/>
                </a:solidFill>
                <a:latin typeface="Arial" panose="020B0604020202020204" pitchFamily="34" charset="0"/>
                <a:cs typeface="Arial" panose="020B0604020202020204" pitchFamily="34" charset="0"/>
              </a:rPr>
              <a:t>aussi bien les populations que la planète</a:t>
            </a:r>
          </a:p>
        </p:txBody>
      </p:sp>
      <p:sp>
        <p:nvSpPr>
          <p:cNvPr id="13" name="Content Placeholder 2">
            <a:extLst>
              <a:ext uri="{FF2B5EF4-FFF2-40B4-BE49-F238E27FC236}">
                <a16:creationId xmlns:a16="http://schemas.microsoft.com/office/drawing/2014/main" id="{0DFE4A3D-D166-2B44-B20E-75B384CFDB43}"/>
              </a:ext>
            </a:extLst>
          </p:cNvPr>
          <p:cNvSpPr>
            <a:spLocks noGrp="1"/>
          </p:cNvSpPr>
          <p:nvPr/>
        </p:nvSpPr>
        <p:spPr>
          <a:xfrm>
            <a:off x="864526" y="1353812"/>
            <a:ext cx="5399802" cy="4893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800" b="1" dirty="0">
                <a:solidFill>
                  <a:srgbClr val="EBA088"/>
                </a:solidFill>
                <a:latin typeface="Arial" panose="020B0604020202020204" pitchFamily="34" charset="0"/>
                <a:cs typeface="Arial" panose="020B0604020202020204" pitchFamily="34" charset="0"/>
              </a:rPr>
              <a:t>Bien-être humain </a:t>
            </a:r>
          </a:p>
          <a:p>
            <a:r>
              <a:rPr lang="fr-FR" sz="1600" b="1" dirty="0">
                <a:solidFill>
                  <a:srgbClr val="006571"/>
                </a:solidFill>
                <a:latin typeface="Arial" panose="020B0604020202020204" pitchFamily="34" charset="0"/>
                <a:cs typeface="Arial" panose="020B0604020202020204" pitchFamily="34" charset="0"/>
              </a:rPr>
              <a:t>Sécurité de l'approvisionnement en eau</a:t>
            </a:r>
          </a:p>
          <a:p>
            <a:pPr lvl="1">
              <a:tabLst>
                <a:tab pos="228600" algn="l"/>
              </a:tabLst>
            </a:pPr>
            <a:r>
              <a:rPr lang="fr-FR" sz="1500" dirty="0">
                <a:latin typeface="Arial" panose="020B0604020202020204" pitchFamily="34" charset="0"/>
                <a:cs typeface="Arial" panose="020B0604020202020204" pitchFamily="34" charset="0"/>
              </a:rPr>
              <a:t>Les zones humides sont pratiquement notre seule source d’approvisionnement en eau douce.</a:t>
            </a:r>
          </a:p>
          <a:p>
            <a:pPr lvl="1">
              <a:tabLst>
                <a:tab pos="228600" algn="l"/>
              </a:tabLst>
            </a:pPr>
            <a:r>
              <a:rPr lang="fr-FR" sz="1500" dirty="0">
                <a:solidFill>
                  <a:srgbClr val="000000"/>
                </a:solidFill>
                <a:latin typeface="Arial" panose="020B0604020202020204" pitchFamily="34" charset="0"/>
                <a:ea typeface="Times New Roman" panose="02020603050405020304" pitchFamily="18" charset="0"/>
                <a:cs typeface="Arial" panose="020B0604020202020204" pitchFamily="34" charset="0"/>
              </a:rPr>
              <a:t>Véritables « reins de la Terre », les zones humides présentent un sol riche en limon et une abondance de plantes qui filtrent les toxines dangereuses, les pesticides agricoles et les déchets industriels, nous procurant ainsi de l’eau potable.</a:t>
            </a:r>
          </a:p>
          <a:p>
            <a:pPr lvl="1">
              <a:tabLst>
                <a:tab pos="228600" algn="l"/>
              </a:tabLst>
            </a:pPr>
            <a:r>
              <a:rPr lang="fr-FR" sz="1500" dirty="0">
                <a:solidFill>
                  <a:srgbClr val="000000"/>
                </a:solidFill>
                <a:latin typeface="Arial" panose="020B0604020202020204" pitchFamily="34" charset="0"/>
                <a:cs typeface="Arial" panose="020B0604020202020204" pitchFamily="34" charset="0"/>
              </a:rPr>
              <a:t>Selon le rapport ONU-Eau de 2018, les zones humides constituent des solutions fondées sur la nature qui peuvent contribuer à améliorer la qualité de l’eau.</a:t>
            </a:r>
          </a:p>
          <a:p>
            <a:pPr lvl="1">
              <a:tabLst>
                <a:tab pos="228600" algn="l"/>
              </a:tabLst>
            </a:pPr>
            <a:r>
              <a:rPr lang="fr-FR" sz="1500" dirty="0">
                <a:solidFill>
                  <a:srgbClr val="000000"/>
                </a:solidFill>
                <a:latin typeface="Arial" panose="020B0604020202020204" pitchFamily="34" charset="0"/>
                <a:cs typeface="Arial" panose="020B0604020202020204" pitchFamily="34" charset="0"/>
              </a:rPr>
              <a:t>La planète compte déjà 2,2 milliards de personnes privées d’eau potable, et tous les ans, 485 000 en meurent.</a:t>
            </a:r>
          </a:p>
          <a:p>
            <a:pPr lvl="1">
              <a:tabLst>
                <a:tab pos="228600" algn="l"/>
              </a:tabLst>
            </a:pPr>
            <a:r>
              <a:rPr lang="fr-FR" sz="1500" dirty="0">
                <a:latin typeface="Arial" panose="020B0604020202020204" pitchFamily="34" charset="0"/>
                <a:cs typeface="Arial" panose="020B0604020202020204" pitchFamily="34" charset="0"/>
              </a:rPr>
              <a:t>La pénurie d’eau potable a joué un rôle majeur dans les conflits qui ont frappé au moins 45 pays en 2017.</a:t>
            </a: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marL="0" indent="0">
              <a:buNone/>
            </a:pPr>
            <a:endParaRPr lang="x-none" sz="1800" dirty="0"/>
          </a:p>
          <a:p>
            <a:pPr marL="0" indent="0">
              <a:buNone/>
            </a:pPr>
            <a:endParaRPr lang="x-none" sz="1800" dirty="0"/>
          </a:p>
          <a:p>
            <a:endParaRPr lang="x-none" sz="1800" dirty="0"/>
          </a:p>
          <a:p>
            <a:pPr marL="0" indent="0">
              <a:buNone/>
            </a:pPr>
            <a:endParaRPr lang="x-none" sz="1800" dirty="0"/>
          </a:p>
          <a:p>
            <a:pPr marL="0" indent="0">
              <a:buNone/>
            </a:pPr>
            <a:endParaRPr lang="x-none" sz="1800" dirty="0"/>
          </a:p>
        </p:txBody>
      </p:sp>
      <p:sp>
        <p:nvSpPr>
          <p:cNvPr id="14" name="Content Placeholder 2">
            <a:extLst>
              <a:ext uri="{FF2B5EF4-FFF2-40B4-BE49-F238E27FC236}">
                <a16:creationId xmlns:a16="http://schemas.microsoft.com/office/drawing/2014/main" id="{1BF43F6B-3A48-4E92-B9D1-D3A1ADE2B965}"/>
              </a:ext>
            </a:extLst>
          </p:cNvPr>
          <p:cNvSpPr txBox="1">
            <a:spLocks/>
          </p:cNvSpPr>
          <p:nvPr/>
        </p:nvSpPr>
        <p:spPr>
          <a:xfrm>
            <a:off x="553941" y="5691478"/>
            <a:ext cx="8991366" cy="123699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 :</a:t>
            </a:r>
          </a:p>
          <a:p>
            <a:pPr marL="0" indent="0">
              <a:lnSpc>
                <a:spcPct val="120000"/>
              </a:lnSpc>
              <a:spcBef>
                <a:spcPts val="0"/>
              </a:spcBef>
              <a:buNone/>
              <a:tabLst>
                <a:tab pos="2914650" algn="l"/>
              </a:tabLst>
            </a:pPr>
            <a:r>
              <a:rPr lang="en-US" sz="800" dirty="0" smtClean="0">
                <a:hlinkClick r:id="rId3">
                  <a:extLst>
                    <a:ext uri="{A12FA001-AC4F-418D-AE19-62706E023703}">
                      <ahyp:hlinkClr xmlns:ahyp="http://schemas.microsoft.com/office/drawing/2018/hyperlinkcolor" xmlns="" val="tx"/>
                    </a:ext>
                  </a:extLst>
                </a:hlinkClick>
              </a:rPr>
              <a:t>factsheet_wetland_restoration_general_e_0.pdf </a:t>
            </a:r>
            <a:r>
              <a:rPr lang="en-US" sz="800" dirty="0">
                <a:hlinkClick r:id="rId3">
                  <a:extLst>
                    <a:ext uri="{A12FA001-AC4F-418D-AE19-62706E023703}">
                      <ahyp:hlinkClr xmlns:ahyp="http://schemas.microsoft.com/office/drawing/2018/hyperlinkcolor" xmlns="" val="tx"/>
                    </a:ext>
                  </a:extLst>
                </a:hlinkClick>
              </a:rPr>
              <a:t>(ramsar.org)</a:t>
            </a:r>
            <a:endParaRPr lang="en-US" sz="800" dirty="0"/>
          </a:p>
          <a:p>
            <a:pPr marL="0" indent="0">
              <a:lnSpc>
                <a:spcPct val="120000"/>
              </a:lnSpc>
              <a:spcBef>
                <a:spcPts val="0"/>
              </a:spcBef>
              <a:buNone/>
              <a:tabLst>
                <a:tab pos="2914650" algn="l"/>
              </a:tabLst>
            </a:pPr>
            <a:r>
              <a:rPr lang="en-US" sz="800" dirty="0">
                <a:hlinkClick r:id="rId4">
                  <a:extLst>
                    <a:ext uri="{A12FA001-AC4F-418D-AE19-62706E023703}">
                      <ahyp:hlinkClr xmlns:ahyp="http://schemas.microsoft.com/office/drawing/2018/hyperlinkcolor" xmlns="" val="tx"/>
                    </a:ext>
                  </a:extLst>
                </a:hlinkClick>
              </a:rPr>
              <a:t>Slide 1 (ramsar.org)</a:t>
            </a:r>
            <a:endParaRPr lang="en-US" sz="800" dirty="0">
              <a:effectLst/>
              <a:ea typeface="Times New Roman" panose="02020603050405020304" pitchFamily="18" charset="0"/>
              <a:cs typeface="Raleway" pitchFamily="2" charset="0"/>
            </a:endParaRPr>
          </a:p>
          <a:p>
            <a:pPr marL="0" marR="0" indent="0">
              <a:lnSpc>
                <a:spcPct val="120000"/>
              </a:lnSpc>
              <a:spcBef>
                <a:spcPts val="0"/>
              </a:spcBef>
              <a:spcAft>
                <a:spcPts val="0"/>
              </a:spcAft>
              <a:buNone/>
              <a:tabLst>
                <a:tab pos="2914650" algn="l"/>
              </a:tabLst>
            </a:pPr>
            <a:r>
              <a:rPr lang="en-US" sz="800" dirty="0">
                <a:hlinkClick r:id="rId5">
                  <a:extLst>
                    <a:ext uri="{A12FA001-AC4F-418D-AE19-62706E023703}">
                      <ahyp:hlinkClr xmlns:ahyp="http://schemas.microsoft.com/office/drawing/2018/hyperlinkcolor" xmlns="" val="tx"/>
                    </a:ext>
                  </a:extLst>
                </a:hlinkClick>
              </a:rPr>
              <a:t>factsheet_wetland_restoration_peatlands_e.pdf (ramsar.org)</a:t>
            </a:r>
            <a:endParaRPr lang="en-US" sz="800" dirty="0"/>
          </a:p>
          <a:p>
            <a:pPr marL="0" indent="0">
              <a:lnSpc>
                <a:spcPct val="120000"/>
              </a:lnSpc>
              <a:spcBef>
                <a:spcPts val="0"/>
              </a:spcBef>
              <a:buNone/>
              <a:tabLst>
                <a:tab pos="2914650" algn="l"/>
              </a:tabLst>
            </a:pPr>
            <a:endParaRPr lang="en-US" sz="800" dirty="0"/>
          </a:p>
          <a:p>
            <a:pPr marL="0" marR="0" indent="0">
              <a:lnSpc>
                <a:spcPct val="120000"/>
              </a:lnSpc>
              <a:spcBef>
                <a:spcPts val="0"/>
              </a:spcBef>
              <a:spcAft>
                <a:spcPts val="0"/>
              </a:spcAft>
              <a:buNone/>
              <a:tabLst>
                <a:tab pos="2914650" algn="l"/>
              </a:tabLst>
            </a:pPr>
            <a:endParaRPr lang="en-US" sz="800" dirty="0"/>
          </a:p>
          <a:p>
            <a:pPr marL="0" marR="0" indent="0">
              <a:lnSpc>
                <a:spcPct val="120000"/>
              </a:lnSpc>
              <a:spcBef>
                <a:spcPts val="0"/>
              </a:spcBef>
              <a:spcAft>
                <a:spcPts val="0"/>
              </a:spcAft>
              <a:buNone/>
              <a:tabLst>
                <a:tab pos="2914650" algn="l"/>
              </a:tabLst>
            </a:pPr>
            <a:endParaRPr lang="en-US" sz="800" dirty="0">
              <a:solidFill>
                <a:srgbClr val="000000"/>
              </a:solidFill>
            </a:endParaRPr>
          </a:p>
          <a:p>
            <a:pPr marL="0" indent="0">
              <a:lnSpc>
                <a:spcPct val="120000"/>
              </a:lnSpc>
              <a:spcBef>
                <a:spcPts val="0"/>
              </a:spcBef>
              <a:buNone/>
              <a:tabLst>
                <a:tab pos="2914650" algn="l"/>
              </a:tabLst>
            </a:pPr>
            <a:endParaRPr lang="en-US" sz="800" dirty="0"/>
          </a:p>
          <a:p>
            <a:pPr marL="0" indent="0">
              <a:lnSpc>
                <a:spcPct val="120000"/>
              </a:lnSpc>
              <a:spcBef>
                <a:spcPts val="0"/>
              </a:spcBef>
              <a:buNone/>
              <a:tabLst>
                <a:tab pos="2914650" algn="l"/>
              </a:tabLst>
            </a:pPr>
            <a:endParaRPr lang="en-US" sz="800" dirty="0"/>
          </a:p>
          <a:p>
            <a:pPr marL="0" indent="0">
              <a:lnSpc>
                <a:spcPct val="120000"/>
              </a:lnSpc>
              <a:spcBef>
                <a:spcPts val="0"/>
              </a:spcBef>
              <a:buNone/>
              <a:tabLst>
                <a:tab pos="2914650" algn="l"/>
              </a:tabLst>
            </a:pPr>
            <a:endParaRPr lang="en-US" sz="800" dirty="0">
              <a:solidFill>
                <a:srgbClr val="000000"/>
              </a:solidFill>
            </a:endParaRPr>
          </a:p>
          <a:p>
            <a:pPr marL="0" marR="0" indent="0">
              <a:lnSpc>
                <a:spcPct val="120000"/>
              </a:lnSpc>
              <a:spcBef>
                <a:spcPts val="0"/>
              </a:spcBef>
              <a:spcAft>
                <a:spcPts val="0"/>
              </a:spcAft>
              <a:buNone/>
              <a:tabLst>
                <a:tab pos="2914650" algn="l"/>
              </a:tabLst>
            </a:pPr>
            <a:endParaRPr lang="en-US" sz="800" dirty="0">
              <a:solidFill>
                <a:srgbClr val="000000"/>
              </a:solidFill>
              <a:effectLst/>
              <a:ea typeface="Times New Roman" panose="02020603050405020304" pitchFamily="18" charset="0"/>
              <a:cs typeface="Raleway" pitchFamily="2" charset="0"/>
            </a:endParaRPr>
          </a:p>
        </p:txBody>
      </p:sp>
      <p:sp>
        <p:nvSpPr>
          <p:cNvPr id="15" name="Content Placeholder 2">
            <a:extLst>
              <a:ext uri="{FF2B5EF4-FFF2-40B4-BE49-F238E27FC236}">
                <a16:creationId xmlns:a16="http://schemas.microsoft.com/office/drawing/2014/main" id="{67A3B061-1CFC-447C-AFF6-1F4840E4274F}"/>
              </a:ext>
            </a:extLst>
          </p:cNvPr>
          <p:cNvSpPr txBox="1">
            <a:spLocks/>
          </p:cNvSpPr>
          <p:nvPr/>
        </p:nvSpPr>
        <p:spPr>
          <a:xfrm>
            <a:off x="6510487" y="1730555"/>
            <a:ext cx="4855987" cy="463018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dirty="0">
                <a:solidFill>
                  <a:srgbClr val="006571"/>
                </a:solidFill>
                <a:latin typeface="Arial" panose="020B0604020202020204" pitchFamily="34" charset="0"/>
                <a:cs typeface="Arial" panose="020B0604020202020204" pitchFamily="34" charset="0"/>
              </a:rPr>
              <a:t>Bien-être et culture</a:t>
            </a:r>
          </a:p>
          <a:p>
            <a:pPr lvl="1"/>
            <a:r>
              <a:rPr lang="fr-FR" sz="1500" dirty="0">
                <a:solidFill>
                  <a:srgbClr val="000000"/>
                </a:solidFill>
                <a:latin typeface="Arial" panose="020B0604020202020204" pitchFamily="34" charset="0"/>
                <a:cs typeface="Arial" panose="020B0604020202020204" pitchFamily="34" charset="0"/>
              </a:rPr>
              <a:t>Les zones humides favorisent le bien-être humain grâce aux possibilités de loisirs qu’elles offrent, à leur patrimoine culturel et à leurs bienfaits en termes de santé mentale découlant de l’interaction avec la nature. </a:t>
            </a:r>
            <a:endParaRPr lang="en-US" sz="1500" dirty="0">
              <a:solidFill>
                <a:srgbClr val="000000"/>
              </a:solidFill>
              <a:latin typeface="Arial" panose="020B0604020202020204" pitchFamily="34" charset="0"/>
              <a:cs typeface="Arial" panose="020B0604020202020204" pitchFamily="34" charset="0"/>
            </a:endParaRPr>
          </a:p>
          <a:p>
            <a:pPr marL="0" indent="0">
              <a:buNone/>
            </a:pPr>
            <a:endParaRPr lang="en-US" sz="1600" dirty="0">
              <a:solidFill>
                <a:srgbClr val="000000"/>
              </a:solidFill>
              <a:latin typeface="Arial" panose="020B0604020202020204" pitchFamily="34" charset="0"/>
              <a:cs typeface="Arial" panose="020B0604020202020204" pitchFamily="34" charset="0"/>
            </a:endParaRPr>
          </a:p>
          <a:p>
            <a:pPr marL="457200" lvl="1" indent="0">
              <a:lnSpc>
                <a:spcPct val="100000"/>
              </a:lnSpc>
              <a:spcBef>
                <a:spcPts val="0"/>
              </a:spcBef>
              <a:buNone/>
            </a:pPr>
            <a:endParaRPr lang="en-US" sz="1400" dirty="0">
              <a:solidFill>
                <a:srgbClr val="000000"/>
              </a:solidFill>
              <a:latin typeface="Georgia" panose="02040502050405020303" pitchFamily="18" charset="0"/>
            </a:endParaRPr>
          </a:p>
          <a:p>
            <a:pPr marL="457200" lvl="1" indent="0">
              <a:lnSpc>
                <a:spcPct val="100000"/>
              </a:lnSpc>
              <a:spcBef>
                <a:spcPts val="0"/>
              </a:spcBef>
              <a:buNone/>
            </a:pPr>
            <a:endParaRPr lang="en-US" sz="1400" b="1" dirty="0">
              <a:solidFill>
                <a:srgbClr val="000000"/>
              </a:solidFill>
              <a:latin typeface="Georgia" panose="02040502050405020303" pitchFamily="18" charset="0"/>
            </a:endParaRPr>
          </a:p>
          <a:p>
            <a:pPr marL="0" indent="0">
              <a:lnSpc>
                <a:spcPct val="100000"/>
              </a:lnSpc>
              <a:spcBef>
                <a:spcPts val="0"/>
              </a:spcBef>
              <a:buNone/>
            </a:pPr>
            <a:endParaRPr lang="en-US" sz="1600" dirty="0">
              <a:solidFill>
                <a:srgbClr val="000000"/>
              </a:solidFill>
              <a:effectLst/>
              <a:highlight>
                <a:srgbClr val="FFFF00"/>
              </a:highlight>
              <a:ea typeface="Times New Roman" panose="02020603050405020304" pitchFamily="18" charset="0"/>
              <a:cs typeface="Raleway" pitchFamily="2" charset="0"/>
            </a:endParaRPr>
          </a:p>
        </p:txBody>
      </p:sp>
    </p:spTree>
    <p:extLst>
      <p:ext uri="{BB962C8B-B14F-4D97-AF65-F5344CB8AC3E}">
        <p14:creationId xmlns:p14="http://schemas.microsoft.com/office/powerpoint/2010/main" val="313935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4DFF161-B085-224A-9E1A-1C94C659E12F}"/>
              </a:ext>
            </a:extLst>
          </p:cNvPr>
          <p:cNvPicPr>
            <a:picLocks noChangeAspect="1"/>
          </p:cNvPicPr>
          <p:nvPr/>
        </p:nvPicPr>
        <p:blipFill>
          <a:blip r:embed="rId2"/>
          <a:stretch>
            <a:fillRect/>
          </a:stretch>
        </p:blipFill>
        <p:spPr>
          <a:xfrm>
            <a:off x="103644" y="1404074"/>
            <a:ext cx="774589" cy="903687"/>
          </a:xfrm>
          <a:prstGeom prst="rect">
            <a:avLst/>
          </a:prstGeom>
        </p:spPr>
      </p:pic>
      <p:pic>
        <p:nvPicPr>
          <p:cNvPr id="5" name="Image 4">
            <a:extLst>
              <a:ext uri="{FF2B5EF4-FFF2-40B4-BE49-F238E27FC236}">
                <a16:creationId xmlns:a16="http://schemas.microsoft.com/office/drawing/2014/main" id="{A48EE677-E1B7-7044-99A0-8A6809C9B564}"/>
              </a:ext>
            </a:extLst>
          </p:cNvPr>
          <p:cNvPicPr>
            <a:picLocks noChangeAspect="1"/>
          </p:cNvPicPr>
          <p:nvPr/>
        </p:nvPicPr>
        <p:blipFill>
          <a:blip r:embed="rId3"/>
          <a:stretch>
            <a:fillRect/>
          </a:stretch>
        </p:blipFill>
        <p:spPr>
          <a:xfrm>
            <a:off x="10443954" y="4833990"/>
            <a:ext cx="1149350" cy="1149350"/>
          </a:xfrm>
          <a:prstGeom prst="rect">
            <a:avLst/>
          </a:prstGeom>
        </p:spPr>
      </p:pic>
      <p:sp>
        <p:nvSpPr>
          <p:cNvPr id="10" name="Content Placeholder 2">
            <a:extLst>
              <a:ext uri="{FF2B5EF4-FFF2-40B4-BE49-F238E27FC236}">
                <a16:creationId xmlns:a16="http://schemas.microsoft.com/office/drawing/2014/main" id="{590FFC61-510E-4D7C-8F41-235542BDAEB0}"/>
              </a:ext>
            </a:extLst>
          </p:cNvPr>
          <p:cNvSpPr txBox="1">
            <a:spLocks/>
          </p:cNvSpPr>
          <p:nvPr/>
        </p:nvSpPr>
        <p:spPr>
          <a:xfrm>
            <a:off x="6566308" y="1388330"/>
            <a:ext cx="4992291" cy="4351338"/>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fr-FR" sz="1800" b="1" dirty="0">
                <a:solidFill>
                  <a:srgbClr val="006571"/>
                </a:solidFill>
                <a:latin typeface="Arial" panose="020B0604020202020204" pitchFamily="34" charset="0"/>
                <a:cs typeface="Arial" panose="020B0604020202020204" pitchFamily="34" charset="0"/>
              </a:rPr>
              <a:t>Biodiversité</a:t>
            </a:r>
          </a:p>
          <a:p>
            <a:pPr>
              <a:lnSpc>
                <a:spcPct val="100000"/>
              </a:lnSpc>
            </a:pPr>
            <a:endParaRPr lang="fr-FR" dirty="0">
              <a:latin typeface="Georgia" panose="02040502050405020303" pitchFamily="18" charset="0"/>
            </a:endParaRPr>
          </a:p>
          <a:p>
            <a:pPr marL="342900" indent="-342900">
              <a:lnSpc>
                <a:spcPct val="100000"/>
              </a:lnSpc>
              <a:buFont typeface="Symbol" panose="05050102010706020507" pitchFamily="18" charset="2"/>
              <a:buChar char=""/>
            </a:pPr>
            <a:r>
              <a:rPr lang="fr-FR" sz="1300" dirty="0">
                <a:solidFill>
                  <a:srgbClr val="000000"/>
                </a:solidFill>
                <a:latin typeface="Arial" panose="020B0604020202020204" pitchFamily="34" charset="0"/>
                <a:cs typeface="Arial" panose="020B0604020202020204" pitchFamily="34" charset="0"/>
              </a:rPr>
              <a:t>40%</a:t>
            </a:r>
            <a:r>
              <a:rPr lang="fr-FR" sz="1300" b="0" dirty="0">
                <a:solidFill>
                  <a:srgbClr val="000000"/>
                </a:solidFill>
                <a:latin typeface="Arial" panose="020B0604020202020204" pitchFamily="34" charset="0"/>
                <a:cs typeface="Arial" panose="020B0604020202020204" pitchFamily="34" charset="0"/>
              </a:rPr>
              <a:t> des espèces de plantes et d’animaux de la planète vivent ou se reproduisent dans les zones humides.</a:t>
            </a:r>
          </a:p>
          <a:p>
            <a:pPr marL="342900" indent="-342900">
              <a:lnSpc>
                <a:spcPct val="100000"/>
              </a:lnSpc>
              <a:buFont typeface="Symbol" panose="05050102010706020507" pitchFamily="18" charset="2"/>
              <a:buChar char=""/>
            </a:pPr>
            <a:endParaRPr lang="fr-FR" sz="1300" b="0" dirty="0">
              <a:solidFill>
                <a:srgbClr val="000000"/>
              </a:solidFill>
              <a:latin typeface="Arial" panose="020B0604020202020204" pitchFamily="34" charset="0"/>
              <a:cs typeface="Arial" panose="020B0604020202020204" pitchFamily="34" charset="0"/>
            </a:endParaRPr>
          </a:p>
          <a:p>
            <a:pPr marL="342900" indent="-342900">
              <a:lnSpc>
                <a:spcPct val="100000"/>
              </a:lnSpc>
              <a:buFont typeface="Symbol" panose="05050102010706020507" pitchFamily="18" charset="2"/>
              <a:buChar char=""/>
            </a:pPr>
            <a:r>
              <a:rPr lang="fr-FR" sz="1300" b="0" dirty="0">
                <a:solidFill>
                  <a:srgbClr val="000000"/>
                </a:solidFill>
                <a:latin typeface="Arial" panose="020B0604020202020204" pitchFamily="34" charset="0"/>
                <a:cs typeface="Arial" panose="020B0604020202020204" pitchFamily="34" charset="0"/>
              </a:rPr>
              <a:t>Les zones humides sont riches en éléments nutritifs transportés par les rivières, les ruisseaux et l’eau qui alimentent la chaîne alimentaire.</a:t>
            </a:r>
          </a:p>
          <a:p>
            <a:pPr marL="342900" indent="-342900">
              <a:lnSpc>
                <a:spcPct val="100000"/>
              </a:lnSpc>
              <a:buFont typeface="Symbol" panose="05050102010706020507" pitchFamily="18" charset="2"/>
              <a:buChar char=""/>
            </a:pPr>
            <a:endParaRPr lang="fr-FR" sz="1300" b="0" dirty="0">
              <a:solidFill>
                <a:srgbClr val="000000"/>
              </a:solidFill>
              <a:latin typeface="Georgia" panose="02040502050405020303" pitchFamily="18" charset="0"/>
            </a:endParaRPr>
          </a:p>
          <a:p>
            <a:pPr marL="342900" indent="-342900">
              <a:lnSpc>
                <a:spcPct val="100000"/>
              </a:lnSpc>
              <a:buFont typeface="Symbol" panose="05050102010706020507" pitchFamily="18" charset="2"/>
              <a:buChar char=""/>
            </a:pPr>
            <a:r>
              <a:rPr lang="fr-FR" sz="1300" b="0" dirty="0">
                <a:solidFill>
                  <a:srgbClr val="000000"/>
                </a:solidFill>
                <a:latin typeface="Arial" panose="020B0604020202020204" pitchFamily="34" charset="0"/>
                <a:cs typeface="Arial" panose="020B0604020202020204" pitchFamily="34" charset="0"/>
              </a:rPr>
              <a:t>On a identifié </a:t>
            </a:r>
            <a:r>
              <a:rPr lang="fr-FR" sz="1300" dirty="0">
                <a:solidFill>
                  <a:srgbClr val="000000"/>
                </a:solidFill>
                <a:latin typeface="Arial" panose="020B0604020202020204" pitchFamily="34" charset="0"/>
                <a:cs typeface="Arial" panose="020B0604020202020204" pitchFamily="34" charset="0"/>
              </a:rPr>
              <a:t>plus de 100 000 espèces d’eau douce </a:t>
            </a:r>
            <a:r>
              <a:rPr lang="fr-FR" sz="1300" b="0" dirty="0">
                <a:solidFill>
                  <a:srgbClr val="000000"/>
                </a:solidFill>
                <a:latin typeface="Arial" panose="020B0604020202020204" pitchFamily="34" charset="0"/>
                <a:cs typeface="Arial" panose="020B0604020202020204" pitchFamily="34" charset="0"/>
              </a:rPr>
              <a:t>à l’intérieur des zones humides.</a:t>
            </a:r>
          </a:p>
          <a:p>
            <a:pPr marL="457200" lvl="1" indent="0">
              <a:lnSpc>
                <a:spcPct val="100000"/>
              </a:lnSpc>
              <a:spcBef>
                <a:spcPts val="0"/>
              </a:spcBef>
              <a:buNone/>
            </a:pPr>
            <a:endParaRPr lang="fr-FR" sz="1300" dirty="0">
              <a:solidFill>
                <a:srgbClr val="000000"/>
              </a:solidFill>
              <a:latin typeface="Arial" panose="020B0604020202020204" pitchFamily="34" charset="0"/>
              <a:cs typeface="Arial" panose="020B0604020202020204" pitchFamily="34" charset="0"/>
            </a:endParaRPr>
          </a:p>
          <a:p>
            <a:pPr marL="342900" indent="-342900">
              <a:lnSpc>
                <a:spcPct val="100000"/>
              </a:lnSpc>
              <a:buFont typeface="Symbol" panose="05050102010706020507" pitchFamily="18" charset="2"/>
              <a:buChar char=""/>
            </a:pPr>
            <a:r>
              <a:rPr lang="fr-FR" sz="1300" b="0" dirty="0">
                <a:solidFill>
                  <a:srgbClr val="000000"/>
                </a:solidFill>
                <a:latin typeface="Arial" panose="020B0604020202020204" pitchFamily="34" charset="0"/>
                <a:cs typeface="Arial" panose="020B0604020202020204" pitchFamily="34" charset="0"/>
              </a:rPr>
              <a:t>Les zones humides abritent </a:t>
            </a:r>
            <a:r>
              <a:rPr lang="fr-FR" sz="1300" dirty="0">
                <a:solidFill>
                  <a:srgbClr val="000000"/>
                </a:solidFill>
                <a:latin typeface="Arial" panose="020B0604020202020204" pitchFamily="34" charset="0"/>
                <a:cs typeface="Arial" panose="020B0604020202020204" pitchFamily="34" charset="0"/>
              </a:rPr>
              <a:t>30% des espèces de poissons </a:t>
            </a:r>
            <a:r>
              <a:rPr lang="fr-FR" sz="1300" b="0" dirty="0">
                <a:solidFill>
                  <a:srgbClr val="000000"/>
                </a:solidFill>
                <a:latin typeface="Arial" panose="020B0604020202020204" pitchFamily="34" charset="0"/>
                <a:cs typeface="Arial" panose="020B0604020202020204" pitchFamily="34" charset="0"/>
              </a:rPr>
              <a:t>connues, et </a:t>
            </a:r>
            <a:r>
              <a:rPr lang="fr-FR" sz="1300" dirty="0">
                <a:solidFill>
                  <a:srgbClr val="000000"/>
                </a:solidFill>
                <a:latin typeface="Arial" panose="020B0604020202020204" pitchFamily="34" charset="0"/>
                <a:cs typeface="Arial" panose="020B0604020202020204" pitchFamily="34" charset="0"/>
              </a:rPr>
              <a:t>200 nouvelles espèces d’eau douce </a:t>
            </a:r>
            <a:r>
              <a:rPr lang="fr-FR" sz="1300" b="0" dirty="0">
                <a:solidFill>
                  <a:srgbClr val="000000"/>
                </a:solidFill>
                <a:latin typeface="Arial" panose="020B0604020202020204" pitchFamily="34" charset="0"/>
                <a:cs typeface="Arial" panose="020B0604020202020204" pitchFamily="34" charset="0"/>
              </a:rPr>
              <a:t>sont découvertes chaque année.</a:t>
            </a:r>
            <a:endParaRPr lang="en-US" sz="1400" dirty="0">
              <a:solidFill>
                <a:srgbClr val="000000"/>
              </a:solidFill>
              <a:latin typeface="Georgia" panose="02040502050405020303" pitchFamily="18" charset="0"/>
            </a:endParaRPr>
          </a:p>
          <a:p>
            <a:pPr marL="0" marR="0">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0" dirty="0">
              <a:solidFill>
                <a:srgbClr val="000000"/>
              </a:solidFill>
              <a:latin typeface="Georgia" panose="02040502050405020303" pitchFamily="18" charset="0"/>
            </a:endParaRPr>
          </a:p>
        </p:txBody>
      </p:sp>
      <p:sp>
        <p:nvSpPr>
          <p:cNvPr id="11" name="Content Placeholder 2">
            <a:extLst>
              <a:ext uri="{FF2B5EF4-FFF2-40B4-BE49-F238E27FC236}">
                <a16:creationId xmlns:a16="http://schemas.microsoft.com/office/drawing/2014/main" id="{5D4833A8-9DE4-4A88-88FF-84C2DE56CC7B}"/>
              </a:ext>
            </a:extLst>
          </p:cNvPr>
          <p:cNvSpPr txBox="1">
            <a:spLocks/>
          </p:cNvSpPr>
          <p:nvPr/>
        </p:nvSpPr>
        <p:spPr>
          <a:xfrm>
            <a:off x="1012552" y="5677377"/>
            <a:ext cx="3002972" cy="123699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nSpc>
                <a:spcPct val="120000"/>
              </a:lnSpc>
              <a:spcBef>
                <a:spcPts val="0"/>
              </a:spcBef>
              <a:spcAft>
                <a:spcPts val="0"/>
              </a:spcAft>
              <a:buNone/>
              <a:tabLst>
                <a:tab pos="2914650" algn="l"/>
              </a:tabLst>
            </a:pPr>
            <a:r>
              <a:rPr lang="en-US" sz="800" dirty="0">
                <a:effectLst/>
                <a:ea typeface="Times New Roman" panose="02020603050405020304" pitchFamily="18" charset="0"/>
                <a:cs typeface="Raleway" pitchFamily="2" charset="0"/>
              </a:rPr>
              <a:t>Sources:</a:t>
            </a:r>
          </a:p>
          <a:p>
            <a:pPr marL="0" marR="0" indent="0">
              <a:lnSpc>
                <a:spcPct val="120000"/>
              </a:lnSpc>
              <a:spcBef>
                <a:spcPts val="0"/>
              </a:spcBef>
              <a:spcAft>
                <a:spcPts val="0"/>
              </a:spcAft>
              <a:buNone/>
              <a:tabLst>
                <a:tab pos="2914650" algn="l"/>
              </a:tabLst>
            </a:pPr>
            <a:r>
              <a:rPr lang="en-US" sz="800" dirty="0">
                <a:hlinkClick r:id="rId4">
                  <a:extLst>
                    <a:ext uri="{A12FA001-AC4F-418D-AE19-62706E023703}">
                      <ahyp:hlinkClr xmlns:ahyp="http://schemas.microsoft.com/office/drawing/2018/hyperlinkcolor" xmlns="" val="tx"/>
                    </a:ext>
                  </a:extLst>
                </a:hlinkClick>
              </a:rPr>
              <a:t>WWD19_2Handout_english.indd (ramsar.org)</a:t>
            </a:r>
            <a:endParaRPr lang="en-US" sz="800" dirty="0"/>
          </a:p>
          <a:p>
            <a:pPr marL="0" indent="0">
              <a:lnSpc>
                <a:spcPct val="120000"/>
              </a:lnSpc>
              <a:spcBef>
                <a:spcPts val="0"/>
              </a:spcBef>
              <a:buNone/>
              <a:tabLst>
                <a:tab pos="2914650" algn="l"/>
              </a:tabLst>
            </a:pPr>
            <a:r>
              <a:rPr lang="en-US" sz="800" dirty="0">
                <a:hlinkClick r:id="rId5">
                  <a:extLst>
                    <a:ext uri="{A12FA001-AC4F-418D-AE19-62706E023703}">
                      <ahyp:hlinkClr xmlns:ahyp="http://schemas.microsoft.com/office/drawing/2018/hyperlinkcolor" xmlns="" val="tx"/>
                    </a:ext>
                  </a:extLst>
                </a:hlinkClick>
              </a:rPr>
              <a:t>wwd16_hand-outs_desktop_print_eng.pdf (ramsar.org)</a:t>
            </a:r>
            <a:endParaRPr lang="en-US" sz="800" dirty="0"/>
          </a:p>
          <a:p>
            <a:pPr marL="0" indent="0">
              <a:lnSpc>
                <a:spcPct val="120000"/>
              </a:lnSpc>
              <a:spcBef>
                <a:spcPts val="0"/>
              </a:spcBef>
              <a:buNone/>
              <a:tabLst>
                <a:tab pos="2914650" algn="l"/>
              </a:tabLst>
            </a:pPr>
            <a:r>
              <a:rPr lang="en-US" sz="800" dirty="0">
                <a:hlinkClick r:id="rId6">
                  <a:extLst>
                    <a:ext uri="{A12FA001-AC4F-418D-AE19-62706E023703}">
                      <ahyp:hlinkClr xmlns:ahyp="http://schemas.microsoft.com/office/drawing/2018/hyperlinkcolor" xmlns="" val="tx"/>
                    </a:ext>
                  </a:extLst>
                </a:hlinkClick>
              </a:rPr>
              <a:t>Ramsar-50-Factsheet-BIODIVERSITY-English.pdf (ramsar50.org)</a:t>
            </a:r>
            <a:endParaRPr lang="en-US" sz="800" dirty="0"/>
          </a:p>
          <a:p>
            <a:pPr marL="0" indent="0">
              <a:lnSpc>
                <a:spcPct val="120000"/>
              </a:lnSpc>
              <a:spcBef>
                <a:spcPts val="0"/>
              </a:spcBef>
              <a:buNone/>
              <a:tabLst>
                <a:tab pos="2914650" algn="l"/>
              </a:tabLst>
            </a:pPr>
            <a:r>
              <a:rPr lang="en-US" sz="800" dirty="0">
                <a:hlinkClick r:id="rId7">
                  <a:extLst>
                    <a:ext uri="{A12FA001-AC4F-418D-AE19-62706E023703}">
                      <ahyp:hlinkClr xmlns:ahyp="http://schemas.microsoft.com/office/drawing/2018/hyperlinkcolor" xmlns="" val="tx"/>
                    </a:ext>
                  </a:extLst>
                </a:hlinkClick>
              </a:rPr>
              <a:t>Summary of the Thirteenth Meeting of the Conference of the Parties to the Ramsar Convention on Wetlands | Ramsar</a:t>
            </a:r>
            <a:endParaRPr lang="en-US" sz="800" dirty="0"/>
          </a:p>
          <a:p>
            <a:pPr marL="0" indent="0">
              <a:lnSpc>
                <a:spcPct val="120000"/>
              </a:lnSpc>
              <a:spcBef>
                <a:spcPts val="0"/>
              </a:spcBef>
              <a:buNone/>
              <a:tabLst>
                <a:tab pos="2914650" algn="l"/>
              </a:tabLst>
            </a:pPr>
            <a:endParaRPr lang="en-US" sz="800" dirty="0"/>
          </a:p>
          <a:p>
            <a:pPr marL="0" marR="0" indent="0">
              <a:lnSpc>
                <a:spcPct val="120000"/>
              </a:lnSpc>
              <a:spcBef>
                <a:spcPts val="0"/>
              </a:spcBef>
              <a:spcAft>
                <a:spcPts val="0"/>
              </a:spcAft>
              <a:buNone/>
              <a:tabLst>
                <a:tab pos="2914650" algn="l"/>
              </a:tabLst>
            </a:pPr>
            <a:endParaRPr lang="en-US" sz="800" dirty="0">
              <a:solidFill>
                <a:srgbClr val="000000"/>
              </a:solidFill>
              <a:effectLst/>
              <a:ea typeface="Times New Roman" panose="02020603050405020304" pitchFamily="18" charset="0"/>
              <a:cs typeface="Raleway" pitchFamily="2" charset="0"/>
            </a:endParaRPr>
          </a:p>
        </p:txBody>
      </p:sp>
      <p:sp>
        <p:nvSpPr>
          <p:cNvPr id="12" name="Content Placeholder 2">
            <a:extLst>
              <a:ext uri="{FF2B5EF4-FFF2-40B4-BE49-F238E27FC236}">
                <a16:creationId xmlns:a16="http://schemas.microsoft.com/office/drawing/2014/main" id="{BAA0D9F6-02CC-4281-9F48-4F94757D04EB}"/>
              </a:ext>
            </a:extLst>
          </p:cNvPr>
          <p:cNvSpPr>
            <a:spLocks noGrp="1"/>
          </p:cNvSpPr>
          <p:nvPr/>
        </p:nvSpPr>
        <p:spPr>
          <a:xfrm>
            <a:off x="878233" y="1404074"/>
            <a:ext cx="5211090" cy="3947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sz="1800" b="1" dirty="0">
                <a:solidFill>
                  <a:srgbClr val="006571"/>
                </a:solidFill>
                <a:latin typeface="Arial" panose="020B0604020202020204" pitchFamily="34" charset="0"/>
                <a:ea typeface="Times New Roman" panose="02020603050405020304" pitchFamily="18" charset="0"/>
                <a:cs typeface="Arial" panose="020B0604020202020204" pitchFamily="34" charset="0"/>
              </a:rPr>
              <a:t>Régulation du climat et sécurité humaine</a:t>
            </a:r>
            <a:endParaRPr lang="fr-FR" sz="1800" b="1" dirty="0">
              <a:solidFill>
                <a:srgbClr val="00657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pPr>
            <a:endParaRPr lang="fr-FR" sz="1600" dirty="0">
              <a:solidFill>
                <a:srgbClr val="000000"/>
              </a:solidFill>
              <a:effectLst/>
              <a:latin typeface="Georgia" panose="02040502050405020303" pitchFamily="18" charset="0"/>
              <a:ea typeface="Times New Roman" panose="02020603050405020304" pitchFamily="18" charset="0"/>
              <a:cs typeface="Raleway" pitchFamily="2" charset="0"/>
            </a:endParaRPr>
          </a:p>
          <a:p>
            <a:pPr marL="342900" marR="0" lvl="0" indent="-342900">
              <a:spcBef>
                <a:spcPts val="0"/>
              </a:spcBef>
              <a:spcAft>
                <a:spcPts val="0"/>
              </a:spcAft>
              <a:buFont typeface="Symbol" panose="05050102010706020507" pitchFamily="18" charset="2"/>
              <a:buChar char=""/>
            </a:pPr>
            <a:r>
              <a:rPr lang="fr-FR" sz="1300" dirty="0">
                <a:solidFill>
                  <a:srgbClr val="006571"/>
                </a:solidFill>
                <a:effectLst/>
                <a:latin typeface="Arial" panose="020B0604020202020204" pitchFamily="34" charset="0"/>
                <a:ea typeface="Times New Roman" panose="02020603050405020304" pitchFamily="18" charset="0"/>
                <a:cs typeface="Arial" panose="020B0604020202020204" pitchFamily="34" charset="0"/>
              </a:rPr>
              <a:t>Les zones humides forment des </a:t>
            </a:r>
            <a:r>
              <a:rPr lang="fr-FR" sz="1300" b="1" dirty="0">
                <a:solidFill>
                  <a:srgbClr val="006571"/>
                </a:solidFill>
                <a:latin typeface="Arial" panose="020B0604020202020204" pitchFamily="34" charset="0"/>
                <a:ea typeface="Times New Roman" panose="02020603050405020304" pitchFamily="18" charset="0"/>
                <a:cs typeface="Arial" panose="020B0604020202020204" pitchFamily="34" charset="0"/>
              </a:rPr>
              <a:t>boucliers n</a:t>
            </a:r>
            <a:r>
              <a:rPr lang="fr-FR" sz="1300" b="1" dirty="0">
                <a:solidFill>
                  <a:srgbClr val="006571"/>
                </a:solidFill>
                <a:effectLst/>
                <a:latin typeface="Arial" panose="020B0604020202020204" pitchFamily="34" charset="0"/>
                <a:ea typeface="Times New Roman" panose="02020603050405020304" pitchFamily="18" charset="0"/>
                <a:cs typeface="Arial" panose="020B0604020202020204" pitchFamily="34" charset="0"/>
              </a:rPr>
              <a:t>aturels </a:t>
            </a:r>
            <a:r>
              <a:rPr lang="fr-FR" sz="1300" dirty="0">
                <a:solidFill>
                  <a:srgbClr val="006571"/>
                </a:solidFill>
                <a:latin typeface="Arial" panose="020B0604020202020204" pitchFamily="34" charset="0"/>
                <a:cs typeface="Arial" panose="020B0604020202020204" pitchFamily="34" charset="0"/>
              </a:rPr>
              <a:t>et nous aident à </a:t>
            </a:r>
            <a:r>
              <a:rPr lang="fr-FR" sz="1300" b="1" dirty="0">
                <a:solidFill>
                  <a:srgbClr val="006571"/>
                </a:solidFill>
                <a:latin typeface="Arial" panose="020B0604020202020204" pitchFamily="34" charset="0"/>
                <a:cs typeface="Arial" panose="020B0604020202020204" pitchFamily="34" charset="0"/>
              </a:rPr>
              <a:t>faire face au changement climatique et à ses effets</a:t>
            </a:r>
            <a:r>
              <a:rPr lang="fr-FR" sz="1300" dirty="0">
                <a:solidFill>
                  <a:srgbClr val="006571"/>
                </a:solidFill>
                <a:latin typeface="Arial" panose="020B0604020202020204" pitchFamily="34" charset="0"/>
                <a:cs typeface="Arial" panose="020B0604020202020204" pitchFamily="34" charset="0"/>
              </a:rPr>
              <a:t>.</a:t>
            </a:r>
          </a:p>
          <a:p>
            <a:pPr lvl="1"/>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zones humides protègent les</a:t>
            </a:r>
            <a:r>
              <a:rPr lang="fr-FR"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60% de l'humanité </a:t>
            </a: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qui vivent le long des côtes contre les ondes de tempête, les ouragans et les tsunamis</a:t>
            </a:r>
            <a:r>
              <a:rPr lang="fr-FR" sz="1300" dirty="0">
                <a:solidFill>
                  <a:srgbClr val="000000"/>
                </a:solidFill>
                <a:latin typeface="Arial" panose="020B0604020202020204" pitchFamily="34" charset="0"/>
                <a:cs typeface="Arial" panose="020B0604020202020204" pitchFamily="34" charset="0"/>
              </a:rPr>
              <a:t>.</a:t>
            </a:r>
          </a:p>
          <a:p>
            <a:pPr lvl="1"/>
            <a:r>
              <a:rPr lang="fr-FR" sz="1300" dirty="0">
                <a:solidFill>
                  <a:srgbClr val="000000"/>
                </a:solidFill>
                <a:latin typeface="Arial" panose="020B0604020202020204" pitchFamily="34" charset="0"/>
                <a:cs typeface="Arial" panose="020B0604020202020204" pitchFamily="34" charset="0"/>
              </a:rPr>
              <a:t>Chaque demi-hectare de zones humides intérieures absorbe jusqu’à 6 millions de litres d’eaux de crue, ce qui réduit les inondations tout en atténuant et retardant l’apparition de sécheresses.</a:t>
            </a:r>
          </a:p>
          <a:p>
            <a:pPr lvl="1"/>
            <a:r>
              <a:rPr lang="fr-FR" sz="1300" dirty="0">
                <a:solidFill>
                  <a:srgbClr val="000000"/>
                </a:solidFill>
                <a:latin typeface="Arial" panose="020B0604020202020204" pitchFamily="34" charset="0"/>
                <a:cs typeface="Arial" panose="020B0604020202020204" pitchFamily="34" charset="0"/>
              </a:rPr>
              <a:t>Les zones humides côtières piègent et stockent le carbone jusqu’à </a:t>
            </a:r>
            <a:r>
              <a:rPr lang="fr-FR" sz="1300" b="1" dirty="0">
                <a:solidFill>
                  <a:srgbClr val="000000"/>
                </a:solidFill>
                <a:latin typeface="Arial" panose="020B0604020202020204" pitchFamily="34" charset="0"/>
                <a:cs typeface="Arial" panose="020B0604020202020204" pitchFamily="34" charset="0"/>
              </a:rPr>
              <a:t>55 fois </a:t>
            </a:r>
            <a:r>
              <a:rPr lang="fr-FR" sz="1300" dirty="0">
                <a:solidFill>
                  <a:srgbClr val="000000"/>
                </a:solidFill>
                <a:latin typeface="Arial" panose="020B0604020202020204" pitchFamily="34" charset="0"/>
                <a:cs typeface="Arial" panose="020B0604020202020204" pitchFamily="34" charset="0"/>
              </a:rPr>
              <a:t>plus vite que les forêts tropicales humides.</a:t>
            </a:r>
          </a:p>
          <a:p>
            <a:pPr lvl="1"/>
            <a:r>
              <a:rPr lang="fr-FR" sz="1300" dirty="0">
                <a:solidFill>
                  <a:srgbClr val="000000"/>
                </a:solidFill>
                <a:latin typeface="Arial" panose="020B0604020202020204" pitchFamily="34" charset="0"/>
                <a:cs typeface="Arial" panose="020B0604020202020204" pitchFamily="34" charset="0"/>
              </a:rPr>
              <a:t>Les</a:t>
            </a:r>
            <a:r>
              <a:rPr lang="fr-FR" sz="1300" b="1" dirty="0">
                <a:solidFill>
                  <a:srgbClr val="000000"/>
                </a:solidFill>
                <a:latin typeface="Arial" panose="020B0604020202020204" pitchFamily="34" charset="0"/>
                <a:cs typeface="Arial" panose="020B0604020202020204" pitchFamily="34" charset="0"/>
              </a:rPr>
              <a:t> tourbières </a:t>
            </a:r>
            <a:r>
              <a:rPr lang="fr-FR" sz="1300" dirty="0">
                <a:solidFill>
                  <a:srgbClr val="000000"/>
                </a:solidFill>
                <a:latin typeface="Arial" panose="020B0604020202020204" pitchFamily="34" charset="0"/>
                <a:cs typeface="Arial" panose="020B0604020202020204" pitchFamily="34" charset="0"/>
              </a:rPr>
              <a:t>stockent </a:t>
            </a:r>
            <a:r>
              <a:rPr lang="fr-FR" sz="1300" b="1" dirty="0">
                <a:solidFill>
                  <a:srgbClr val="000000"/>
                </a:solidFill>
                <a:latin typeface="Arial" panose="020B0604020202020204" pitchFamily="34" charset="0"/>
                <a:cs typeface="Arial" panose="020B0604020202020204" pitchFamily="34" charset="0"/>
              </a:rPr>
              <a:t>environ 30% </a:t>
            </a:r>
            <a:r>
              <a:rPr lang="fr-FR" sz="1300" dirty="0">
                <a:solidFill>
                  <a:srgbClr val="000000"/>
                </a:solidFill>
                <a:latin typeface="Arial" panose="020B0604020202020204" pitchFamily="34" charset="0"/>
                <a:cs typeface="Arial" panose="020B0604020202020204" pitchFamily="34" charset="0"/>
              </a:rPr>
              <a:t>de la totalité du carbone des sols, soit </a:t>
            </a:r>
            <a:r>
              <a:rPr lang="fr-FR" sz="1300" b="1" dirty="0">
                <a:solidFill>
                  <a:srgbClr val="000000"/>
                </a:solidFill>
                <a:latin typeface="Arial" panose="020B0604020202020204" pitchFamily="34" charset="0"/>
                <a:cs typeface="Arial" panose="020B0604020202020204" pitchFamily="34" charset="0"/>
              </a:rPr>
              <a:t>2 fois </a:t>
            </a:r>
            <a:r>
              <a:rPr lang="fr-FR" sz="1300" dirty="0">
                <a:solidFill>
                  <a:srgbClr val="000000"/>
                </a:solidFill>
                <a:latin typeface="Arial" panose="020B0604020202020204" pitchFamily="34" charset="0"/>
                <a:cs typeface="Arial" panose="020B0604020202020204" pitchFamily="34" charset="0"/>
              </a:rPr>
              <a:t>plus que l’ensemble des forêts de la planète. </a:t>
            </a:r>
          </a:p>
          <a:p>
            <a:pPr lvl="1"/>
            <a:r>
              <a:rPr lang="fr-FR" sz="1300" dirty="0">
                <a:solidFill>
                  <a:srgbClr val="000000"/>
                </a:solidFill>
                <a:latin typeface="Arial" panose="020B0604020202020204" pitchFamily="34" charset="0"/>
                <a:cs typeface="Arial" panose="020B0604020202020204" pitchFamily="34" charset="0"/>
              </a:rPr>
              <a:t>On estime que l’assèchement et les incendies de tourbières sont responsables d’environ 4% des émissions mondiales de gaz à effet de serre d’origine anthropique</a:t>
            </a:r>
            <a:r>
              <a:rPr lang="fr-FR" sz="1400" dirty="0">
                <a:solidFill>
                  <a:srgbClr val="000000"/>
                </a:solidFill>
                <a:latin typeface="Arial" panose="020B0604020202020204" pitchFamily="34" charset="0"/>
                <a:cs typeface="Arial" panose="020B0604020202020204" pitchFamily="34" charset="0"/>
              </a:rPr>
              <a:t>.</a:t>
            </a:r>
          </a:p>
          <a:p>
            <a:pPr lvl="1"/>
            <a:endParaRPr lang="en-US" sz="1400" dirty="0">
              <a:solidFill>
                <a:srgbClr val="000000"/>
              </a:solidFill>
              <a:effectLst/>
              <a:latin typeface="Georgia" panose="02040502050405020303" pitchFamily="18" charset="0"/>
              <a:ea typeface="Times New Roman" panose="02020603050405020304" pitchFamily="18" charset="0"/>
              <a:cs typeface="Raleway" pitchFamily="2" charset="0"/>
            </a:endParaRPr>
          </a:p>
          <a:p>
            <a:pPr marL="0" marR="0" indent="0">
              <a:spcBef>
                <a:spcPts val="0"/>
              </a:spcBef>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000000"/>
              </a:solidFill>
              <a:latin typeface="Georgia" panose="02040502050405020303" pitchFamily="18" charset="0"/>
              <a:ea typeface="Times New Roman" panose="02020603050405020304" pitchFamily="18" charset="0"/>
              <a:cs typeface="Raleway" pitchFamily="2" charset="0"/>
            </a:endParaRPr>
          </a:p>
          <a:p>
            <a:pPr lvl="1"/>
            <a:endParaRPr lang="en-US" sz="1400" dirty="0">
              <a:latin typeface="Georgia" panose="02040502050405020303" pitchFamily="18" charset="0"/>
            </a:endParaRPr>
          </a:p>
          <a:p>
            <a:pPr lvl="1">
              <a:spcBef>
                <a:spcPts val="0"/>
              </a:spcBef>
              <a:buFont typeface="Symbol" panose="05050102010706020507" pitchFamily="18" charset="2"/>
              <a:buChar char=""/>
            </a:pPr>
            <a:endParaRPr lang="en-US" sz="1400" dirty="0">
              <a:solidFill>
                <a:srgbClr val="000000"/>
              </a:solidFill>
              <a:effectLst/>
              <a:latin typeface="Georgia" panose="02040502050405020303" pitchFamily="18" charset="0"/>
              <a:ea typeface="Times New Roman" panose="02020603050405020304" pitchFamily="18" charset="0"/>
              <a:cs typeface="Raleway" pitchFamily="2" charset="0"/>
            </a:endParaRPr>
          </a:p>
          <a:p>
            <a:pPr marL="457200" lvl="1" indent="0">
              <a:spcBef>
                <a:spcPts val="0"/>
              </a:spcBef>
              <a:buNone/>
            </a:pPr>
            <a:endParaRPr lang="en-US" sz="1400" dirty="0">
              <a:solidFill>
                <a:srgbClr val="000000"/>
              </a:solidFill>
              <a:latin typeface="Georgia" panose="02040502050405020303" pitchFamily="18" charset="0"/>
              <a:ea typeface="Times New Roman" panose="02020603050405020304" pitchFamily="18" charset="0"/>
              <a:cs typeface="Raleway" pitchFamily="2" charset="0"/>
            </a:endParaRPr>
          </a:p>
          <a:p>
            <a:pPr marL="457200" lvl="1" indent="0">
              <a:spcBef>
                <a:spcPts val="0"/>
              </a:spcBef>
              <a:buNone/>
            </a:pPr>
            <a:endParaRPr lang="en-US" sz="1400" dirty="0">
              <a:solidFill>
                <a:srgbClr val="000000"/>
              </a:solidFill>
              <a:effectLst/>
              <a:latin typeface="Georgia" panose="02040502050405020303" pitchFamily="18" charset="0"/>
              <a:ea typeface="Times New Roman" panose="02020603050405020304" pitchFamily="18" charset="0"/>
              <a:cs typeface="Raleway" pitchFamily="2" charset="0"/>
            </a:endParaRPr>
          </a:p>
          <a:p>
            <a:pPr lvl="1">
              <a:spcBef>
                <a:spcPts val="0"/>
              </a:spcBef>
              <a:buFont typeface="Symbol" panose="05050102010706020507" pitchFamily="18" charset="2"/>
              <a:buChar char=""/>
            </a:pPr>
            <a:endParaRPr lang="en-US" sz="1200" dirty="0">
              <a:solidFill>
                <a:srgbClr val="000000"/>
              </a:solidFill>
              <a:effectLst/>
              <a:ea typeface="Times New Roman" panose="02020603050405020304" pitchFamily="18" charset="0"/>
              <a:cs typeface="Raleway" pitchFamily="2" charset="0"/>
            </a:endParaRPr>
          </a:p>
        </p:txBody>
      </p:sp>
      <p:sp>
        <p:nvSpPr>
          <p:cNvPr id="13" name="Title 1">
            <a:extLst>
              <a:ext uri="{FF2B5EF4-FFF2-40B4-BE49-F238E27FC236}">
                <a16:creationId xmlns:a16="http://schemas.microsoft.com/office/drawing/2014/main" id="{FC91C8AA-D4B8-824F-AE01-CBA305CC2656}"/>
              </a:ext>
            </a:extLst>
          </p:cNvPr>
          <p:cNvSpPr>
            <a:spLocks noGrp="1"/>
          </p:cNvSpPr>
          <p:nvPr/>
        </p:nvSpPr>
        <p:spPr>
          <a:xfrm>
            <a:off x="878233" y="-56373"/>
            <a:ext cx="11084118" cy="1338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chemeClr val="bg1"/>
                </a:solidFill>
                <a:latin typeface="Arial" panose="020B0604020202020204" pitchFamily="34" charset="0"/>
                <a:cs typeface="Arial" panose="020B0604020202020204" pitchFamily="34" charset="0"/>
              </a:rPr>
              <a:t>La disparition des zones humides affecte</a:t>
            </a:r>
            <a:br>
              <a:rPr lang="fr-FR" sz="3600" b="1" dirty="0">
                <a:solidFill>
                  <a:schemeClr val="bg1"/>
                </a:solidFill>
                <a:latin typeface="Arial" panose="020B0604020202020204" pitchFamily="34" charset="0"/>
                <a:cs typeface="Arial" panose="020B0604020202020204" pitchFamily="34" charset="0"/>
              </a:rPr>
            </a:br>
            <a:r>
              <a:rPr lang="fr-FR" sz="3600" b="1" dirty="0">
                <a:solidFill>
                  <a:schemeClr val="bg1"/>
                </a:solidFill>
                <a:latin typeface="Arial" panose="020B0604020202020204" pitchFamily="34" charset="0"/>
                <a:cs typeface="Arial" panose="020B0604020202020204" pitchFamily="34" charset="0"/>
              </a:rPr>
              <a:t>aussi bien les populations que la planète</a:t>
            </a:r>
            <a:endParaRPr lang="x-none"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20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CDEECC9C-F6B1-E546-AD04-CEFFF1B6F47C}"/>
              </a:ext>
            </a:extLst>
          </p:cNvPr>
          <p:cNvSpPr/>
          <p:nvPr/>
        </p:nvSpPr>
        <p:spPr>
          <a:xfrm>
            <a:off x="150540" y="2272462"/>
            <a:ext cx="5842534" cy="3029562"/>
          </a:xfrm>
          <a:custGeom>
            <a:avLst/>
            <a:gdLst>
              <a:gd name="connsiteX0" fmla="*/ 259773 w 4821382"/>
              <a:gd name="connsiteY0" fmla="*/ 0 h 2379518"/>
              <a:gd name="connsiteX1" fmla="*/ 4821382 w 4821382"/>
              <a:gd name="connsiteY1" fmla="*/ 831273 h 2379518"/>
              <a:gd name="connsiteX2" fmla="*/ 2161309 w 4821382"/>
              <a:gd name="connsiteY2" fmla="*/ 2379518 h 2379518"/>
              <a:gd name="connsiteX3" fmla="*/ 0 w 4821382"/>
              <a:gd name="connsiteY3" fmla="*/ 1111827 h 2379518"/>
              <a:gd name="connsiteX4" fmla="*/ 259773 w 4821382"/>
              <a:gd name="connsiteY4" fmla="*/ 0 h 237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382" h="2379518">
                <a:moveTo>
                  <a:pt x="259773" y="0"/>
                </a:moveTo>
                <a:lnTo>
                  <a:pt x="4821382" y="831273"/>
                </a:lnTo>
                <a:lnTo>
                  <a:pt x="2161309" y="2379518"/>
                </a:lnTo>
                <a:lnTo>
                  <a:pt x="0" y="1111827"/>
                </a:lnTo>
                <a:lnTo>
                  <a:pt x="259773" y="0"/>
                </a:lnTo>
                <a:close/>
              </a:path>
            </a:pathLst>
          </a:custGeom>
          <a:solidFill>
            <a:srgbClr val="B0D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8" name="Forme libre 7">
            <a:extLst>
              <a:ext uri="{FF2B5EF4-FFF2-40B4-BE49-F238E27FC236}">
                <a16:creationId xmlns:a16="http://schemas.microsoft.com/office/drawing/2014/main" id="{291C2782-353C-0548-B743-D25B864191D7}"/>
              </a:ext>
            </a:extLst>
          </p:cNvPr>
          <p:cNvSpPr/>
          <p:nvPr/>
        </p:nvSpPr>
        <p:spPr>
          <a:xfrm rot="158471">
            <a:off x="5754959" y="2309093"/>
            <a:ext cx="6286500" cy="2067211"/>
          </a:xfrm>
          <a:custGeom>
            <a:avLst/>
            <a:gdLst>
              <a:gd name="connsiteX0" fmla="*/ 6286500 w 6286500"/>
              <a:gd name="connsiteY0" fmla="*/ 0 h 1766455"/>
              <a:gd name="connsiteX1" fmla="*/ 5683827 w 6286500"/>
              <a:gd name="connsiteY1" fmla="*/ 1766455 h 1766455"/>
              <a:gd name="connsiteX2" fmla="*/ 0 w 6286500"/>
              <a:gd name="connsiteY2" fmla="*/ 1714500 h 1766455"/>
              <a:gd name="connsiteX3" fmla="*/ 1683327 w 6286500"/>
              <a:gd name="connsiteY3" fmla="*/ 498764 h 1766455"/>
              <a:gd name="connsiteX4" fmla="*/ 6286500 w 6286500"/>
              <a:gd name="connsiteY4" fmla="*/ 0 h 176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0" h="1766455">
                <a:moveTo>
                  <a:pt x="6286500" y="0"/>
                </a:moveTo>
                <a:lnTo>
                  <a:pt x="5683827" y="1766455"/>
                </a:lnTo>
                <a:lnTo>
                  <a:pt x="0" y="1714500"/>
                </a:lnTo>
                <a:lnTo>
                  <a:pt x="1683327" y="498764"/>
                </a:lnTo>
                <a:lnTo>
                  <a:pt x="6286500" y="0"/>
                </a:lnTo>
                <a:close/>
              </a:path>
            </a:pathLst>
          </a:custGeom>
          <a:solidFill>
            <a:srgbClr val="BAD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9" name="Forme libre 8">
            <a:extLst>
              <a:ext uri="{FF2B5EF4-FFF2-40B4-BE49-F238E27FC236}">
                <a16:creationId xmlns:a16="http://schemas.microsoft.com/office/drawing/2014/main" id="{6D3FDAFD-2C12-AF4F-8C6E-31D1E938D532}"/>
              </a:ext>
            </a:extLst>
          </p:cNvPr>
          <p:cNvSpPr/>
          <p:nvPr/>
        </p:nvSpPr>
        <p:spPr>
          <a:xfrm>
            <a:off x="4077077" y="4585538"/>
            <a:ext cx="5842535" cy="1919487"/>
          </a:xfrm>
          <a:custGeom>
            <a:avLst/>
            <a:gdLst>
              <a:gd name="connsiteX0" fmla="*/ 5777345 w 5777345"/>
              <a:gd name="connsiteY0" fmla="*/ 207818 h 1943100"/>
              <a:gd name="connsiteX1" fmla="*/ 5361709 w 5777345"/>
              <a:gd name="connsiteY1" fmla="*/ 1943100 h 1943100"/>
              <a:gd name="connsiteX2" fmla="*/ 0 w 5777345"/>
              <a:gd name="connsiteY2" fmla="*/ 1465118 h 1943100"/>
              <a:gd name="connsiteX3" fmla="*/ 1226127 w 5777345"/>
              <a:gd name="connsiteY3" fmla="*/ 0 h 1943100"/>
              <a:gd name="connsiteX4" fmla="*/ 5777345 w 5777345"/>
              <a:gd name="connsiteY4" fmla="*/ 207818 h 194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7345" h="1943100">
                <a:moveTo>
                  <a:pt x="5777345" y="207818"/>
                </a:moveTo>
                <a:lnTo>
                  <a:pt x="5361709" y="1943100"/>
                </a:lnTo>
                <a:lnTo>
                  <a:pt x="0" y="1465118"/>
                </a:lnTo>
                <a:lnTo>
                  <a:pt x="1226127" y="0"/>
                </a:lnTo>
                <a:lnTo>
                  <a:pt x="5777345" y="207818"/>
                </a:lnTo>
                <a:close/>
              </a:path>
            </a:pathLst>
          </a:custGeom>
          <a:solidFill>
            <a:srgbClr val="EBA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16" name="Image 15">
            <a:extLst>
              <a:ext uri="{FF2B5EF4-FFF2-40B4-BE49-F238E27FC236}">
                <a16:creationId xmlns:a16="http://schemas.microsoft.com/office/drawing/2014/main" id="{8DBD82BD-57CA-C74F-A4EE-41AB0AE2EFD9}"/>
              </a:ext>
            </a:extLst>
          </p:cNvPr>
          <p:cNvPicPr>
            <a:picLocks noChangeAspect="1"/>
          </p:cNvPicPr>
          <p:nvPr/>
        </p:nvPicPr>
        <p:blipFill>
          <a:blip r:embed="rId2"/>
          <a:stretch>
            <a:fillRect/>
          </a:stretch>
        </p:blipFill>
        <p:spPr>
          <a:xfrm>
            <a:off x="8101017" y="5598698"/>
            <a:ext cx="841953" cy="561302"/>
          </a:xfrm>
          <a:prstGeom prst="rect">
            <a:avLst/>
          </a:prstGeom>
        </p:spPr>
      </p:pic>
      <p:pic>
        <p:nvPicPr>
          <p:cNvPr id="2" name="Image 1">
            <a:extLst>
              <a:ext uri="{FF2B5EF4-FFF2-40B4-BE49-F238E27FC236}">
                <a16:creationId xmlns:a16="http://schemas.microsoft.com/office/drawing/2014/main" id="{06DCAAAD-B3F8-924D-916B-08D32D1599E9}"/>
              </a:ext>
            </a:extLst>
          </p:cNvPr>
          <p:cNvPicPr>
            <a:picLocks noChangeAspect="1"/>
          </p:cNvPicPr>
          <p:nvPr/>
        </p:nvPicPr>
        <p:blipFill>
          <a:blip r:embed="rId3"/>
          <a:stretch>
            <a:fillRect/>
          </a:stretch>
        </p:blipFill>
        <p:spPr>
          <a:xfrm>
            <a:off x="396027" y="88900"/>
            <a:ext cx="1304191" cy="1130299"/>
          </a:xfrm>
          <a:prstGeom prst="rect">
            <a:avLst/>
          </a:prstGeom>
        </p:spPr>
      </p:pic>
      <p:sp>
        <p:nvSpPr>
          <p:cNvPr id="17" name="TextBox 2">
            <a:extLst>
              <a:ext uri="{FF2B5EF4-FFF2-40B4-BE49-F238E27FC236}">
                <a16:creationId xmlns:a16="http://schemas.microsoft.com/office/drawing/2014/main" id="{77458EEE-C811-6E4F-AFF7-2F20E7E7989A}"/>
              </a:ext>
            </a:extLst>
          </p:cNvPr>
          <p:cNvSpPr txBox="1"/>
          <p:nvPr/>
        </p:nvSpPr>
        <p:spPr>
          <a:xfrm>
            <a:off x="1915586" y="1405368"/>
            <a:ext cx="929943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b="1" dirty="0">
                <a:solidFill>
                  <a:srgbClr val="006571"/>
                </a:solidFill>
                <a:latin typeface="Arial" panose="020B0604020202020204" pitchFamily="34" charset="0"/>
                <a:cs typeface="Arial" panose="020B0604020202020204" pitchFamily="34" charset="0"/>
              </a:rPr>
              <a:t>Trois mesures d’urgence</a:t>
            </a:r>
          </a:p>
        </p:txBody>
      </p:sp>
      <p:sp>
        <p:nvSpPr>
          <p:cNvPr id="18" name="TextBox 3">
            <a:extLst>
              <a:ext uri="{FF2B5EF4-FFF2-40B4-BE49-F238E27FC236}">
                <a16:creationId xmlns:a16="http://schemas.microsoft.com/office/drawing/2014/main" id="{BED5D20E-D140-9E4A-8C29-350D65153078}"/>
              </a:ext>
            </a:extLst>
          </p:cNvPr>
          <p:cNvSpPr txBox="1"/>
          <p:nvPr/>
        </p:nvSpPr>
        <p:spPr>
          <a:xfrm>
            <a:off x="1272209" y="2971874"/>
            <a:ext cx="452627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200" b="1" dirty="0">
                <a:solidFill>
                  <a:srgbClr val="006571"/>
                </a:solidFill>
                <a:latin typeface="Arial" panose="020B0604020202020204" pitchFamily="34" charset="0"/>
                <a:cs typeface="Arial" panose="020B0604020202020204" pitchFamily="34" charset="0"/>
              </a:rPr>
              <a:t>VALORISER </a:t>
            </a:r>
            <a:r>
              <a:rPr lang="fr-FR" sz="2200" dirty="0">
                <a:solidFill>
                  <a:srgbClr val="006571"/>
                </a:solidFill>
                <a:latin typeface="Arial" panose="020B0604020202020204" pitchFamily="34" charset="0"/>
                <a:cs typeface="Arial" panose="020B0604020202020204" pitchFamily="34" charset="0"/>
              </a:rPr>
              <a:t>la multitude</a:t>
            </a:r>
            <a:br>
              <a:rPr lang="fr-FR" sz="2200" dirty="0">
                <a:solidFill>
                  <a:srgbClr val="006571"/>
                </a:solidFill>
                <a:latin typeface="Arial" panose="020B0604020202020204" pitchFamily="34" charset="0"/>
                <a:cs typeface="Arial" panose="020B0604020202020204" pitchFamily="34" charset="0"/>
              </a:rPr>
            </a:br>
            <a:r>
              <a:rPr lang="fr-FR" sz="2200" dirty="0">
                <a:solidFill>
                  <a:srgbClr val="006571"/>
                </a:solidFill>
                <a:latin typeface="Arial" panose="020B0604020202020204" pitchFamily="34" charset="0"/>
                <a:cs typeface="Arial" panose="020B0604020202020204" pitchFamily="34" charset="0"/>
              </a:rPr>
              <a:t>des avantages et des solutions fondées sur la nature</a:t>
            </a:r>
            <a:br>
              <a:rPr lang="fr-FR" sz="2200" dirty="0">
                <a:solidFill>
                  <a:srgbClr val="006571"/>
                </a:solidFill>
                <a:latin typeface="Arial" panose="020B0604020202020204" pitchFamily="34" charset="0"/>
                <a:cs typeface="Arial" panose="020B0604020202020204" pitchFamily="34" charset="0"/>
              </a:rPr>
            </a:br>
            <a:r>
              <a:rPr lang="fr-FR" sz="2200" dirty="0">
                <a:solidFill>
                  <a:srgbClr val="006571"/>
                </a:solidFill>
                <a:latin typeface="Arial" panose="020B0604020202020204" pitchFamily="34" charset="0"/>
                <a:cs typeface="Arial" panose="020B0604020202020204" pitchFamily="34" charset="0"/>
              </a:rPr>
              <a:t>qu’elles offrent.</a:t>
            </a:r>
          </a:p>
        </p:txBody>
      </p:sp>
      <p:sp>
        <p:nvSpPr>
          <p:cNvPr id="19" name="TextBox 5">
            <a:extLst>
              <a:ext uri="{FF2B5EF4-FFF2-40B4-BE49-F238E27FC236}">
                <a16:creationId xmlns:a16="http://schemas.microsoft.com/office/drawing/2014/main" id="{AAF31555-E8C4-0D49-BB55-DCD3DF3A4858}"/>
              </a:ext>
            </a:extLst>
          </p:cNvPr>
          <p:cNvSpPr txBox="1"/>
          <p:nvPr/>
        </p:nvSpPr>
        <p:spPr>
          <a:xfrm>
            <a:off x="5150113" y="4644236"/>
            <a:ext cx="452627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200" dirty="0">
                <a:solidFill>
                  <a:srgbClr val="006571"/>
                </a:solidFill>
                <a:latin typeface="Arial" panose="020B0604020202020204" pitchFamily="34" charset="0"/>
                <a:cs typeface="Arial" panose="020B0604020202020204" pitchFamily="34" charset="0"/>
              </a:rPr>
              <a:t>Les </a:t>
            </a:r>
            <a:r>
              <a:rPr lang="fr-FR" sz="2200" b="1" dirty="0">
                <a:solidFill>
                  <a:srgbClr val="006571"/>
                </a:solidFill>
                <a:latin typeface="Arial" panose="020B0604020202020204" pitchFamily="34" charset="0"/>
                <a:cs typeface="Arial" panose="020B0604020202020204" pitchFamily="34" charset="0"/>
              </a:rPr>
              <a:t>RESTAURER </a:t>
            </a:r>
            <a:r>
              <a:rPr lang="fr-FR" sz="2200" dirty="0">
                <a:solidFill>
                  <a:srgbClr val="006571"/>
                </a:solidFill>
                <a:latin typeface="Arial" panose="020B0604020202020204" pitchFamily="34" charset="0"/>
                <a:cs typeface="Arial" panose="020B0604020202020204" pitchFamily="34" charset="0"/>
              </a:rPr>
              <a:t>pour faire renaître la richesse de la biodiversité et de la vie qu’elles abritent.</a:t>
            </a:r>
          </a:p>
        </p:txBody>
      </p:sp>
      <p:sp>
        <p:nvSpPr>
          <p:cNvPr id="20" name="TextBox 4">
            <a:extLst>
              <a:ext uri="{FF2B5EF4-FFF2-40B4-BE49-F238E27FC236}">
                <a16:creationId xmlns:a16="http://schemas.microsoft.com/office/drawing/2014/main" id="{226FA557-3C6E-394B-8261-B935A711DECB}"/>
              </a:ext>
            </a:extLst>
          </p:cNvPr>
          <p:cNvSpPr txBox="1"/>
          <p:nvPr/>
        </p:nvSpPr>
        <p:spPr>
          <a:xfrm>
            <a:off x="7305771" y="2766240"/>
            <a:ext cx="4779979"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200" dirty="0">
                <a:solidFill>
                  <a:srgbClr val="006571"/>
                </a:solidFill>
                <a:latin typeface="Arial" panose="020B0604020202020204" pitchFamily="34" charset="0"/>
                <a:cs typeface="Arial" panose="020B0604020202020204" pitchFamily="34" charset="0"/>
              </a:rPr>
              <a:t>Les </a:t>
            </a:r>
            <a:r>
              <a:rPr lang="fr-FR" sz="2200" b="1" dirty="0">
                <a:solidFill>
                  <a:srgbClr val="006571"/>
                </a:solidFill>
                <a:latin typeface="Arial" panose="020B0604020202020204" pitchFamily="34" charset="0"/>
                <a:cs typeface="Arial" panose="020B0604020202020204" pitchFamily="34" charset="0"/>
              </a:rPr>
              <a:t>GÉRER </a:t>
            </a:r>
            <a:r>
              <a:rPr lang="fr-FR" sz="2200" dirty="0">
                <a:solidFill>
                  <a:srgbClr val="006571"/>
                </a:solidFill>
                <a:latin typeface="Arial" panose="020B0604020202020204" pitchFamily="34" charset="0"/>
                <a:cs typeface="Arial" panose="020B0604020202020204" pitchFamily="34" charset="0"/>
              </a:rPr>
              <a:t>de manière rationnelle et les utiliser de manière durable pour en préserver la santé et en assurer la conservation.</a:t>
            </a:r>
            <a:endParaRPr lang="fr-FR" sz="2200" dirty="0">
              <a:solidFill>
                <a:schemeClr val="bg1"/>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56247C13-B50B-497A-8F09-CA2B48C3EC35}"/>
              </a:ext>
            </a:extLst>
          </p:cNvPr>
          <p:cNvSpPr txBox="1">
            <a:spLocks/>
          </p:cNvSpPr>
          <p:nvPr/>
        </p:nvSpPr>
        <p:spPr>
          <a:xfrm>
            <a:off x="1872465" y="-76547"/>
            <a:ext cx="8926286"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b="1" dirty="0">
                <a:solidFill>
                  <a:schemeClr val="bg1"/>
                </a:solidFill>
                <a:latin typeface="Arial" panose="020B0604020202020204" pitchFamily="34" charset="0"/>
                <a:cs typeface="Arial" panose="020B0604020202020204" pitchFamily="34" charset="0"/>
              </a:rPr>
              <a:t>Prendre trois mesures pour inverser</a:t>
            </a:r>
            <a:br>
              <a:rPr lang="fr-FR" sz="3600" b="1" dirty="0">
                <a:solidFill>
                  <a:schemeClr val="bg1"/>
                </a:solidFill>
                <a:latin typeface="Arial" panose="020B0604020202020204" pitchFamily="34" charset="0"/>
                <a:cs typeface="Arial" panose="020B0604020202020204" pitchFamily="34" charset="0"/>
              </a:rPr>
            </a:br>
            <a:r>
              <a:rPr lang="fr-FR" sz="3600" b="1" dirty="0">
                <a:solidFill>
                  <a:schemeClr val="bg1"/>
                </a:solidFill>
                <a:latin typeface="Arial" panose="020B0604020202020204" pitchFamily="34" charset="0"/>
                <a:cs typeface="Arial" panose="020B0604020202020204" pitchFamily="34" charset="0"/>
              </a:rPr>
              <a:t>le déclin des zones humides</a:t>
            </a:r>
          </a:p>
        </p:txBody>
      </p:sp>
    </p:spTree>
    <p:extLst>
      <p:ext uri="{BB962C8B-B14F-4D97-AF65-F5344CB8AC3E}">
        <p14:creationId xmlns:p14="http://schemas.microsoft.com/office/powerpoint/2010/main" val="41739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4F07ED41-6630-5C4D-8926-BB63F9C15BE8}"/>
              </a:ext>
            </a:extLst>
          </p:cNvPr>
          <p:cNvSpPr txBox="1">
            <a:spLocks/>
          </p:cNvSpPr>
          <p:nvPr/>
        </p:nvSpPr>
        <p:spPr>
          <a:xfrm>
            <a:off x="755374" y="3569836"/>
            <a:ext cx="10930459" cy="1269977"/>
          </a:xfrm>
          <a:prstGeom prst="rect">
            <a:avLst/>
          </a:prstGeom>
          <a:solidFill>
            <a:srgbClr val="B0DBD7">
              <a:alpha val="54000"/>
            </a:srgb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600" b="1" dirty="0">
              <a:highlight>
                <a:srgbClr val="BAD578"/>
              </a:highlight>
              <a:latin typeface="Arial" panose="020B0604020202020204" pitchFamily="34" charset="0"/>
              <a:cs typeface="Arial" panose="020B0604020202020204" pitchFamily="34" charset="0"/>
            </a:endParaRPr>
          </a:p>
        </p:txBody>
      </p:sp>
      <p:sp>
        <p:nvSpPr>
          <p:cNvPr id="25" name="Title 6">
            <a:extLst>
              <a:ext uri="{FF2B5EF4-FFF2-40B4-BE49-F238E27FC236}">
                <a16:creationId xmlns:a16="http://schemas.microsoft.com/office/drawing/2014/main" id="{162809EA-824A-FA4B-8C31-31DA69D534C7}"/>
              </a:ext>
            </a:extLst>
          </p:cNvPr>
          <p:cNvSpPr txBox="1">
            <a:spLocks/>
          </p:cNvSpPr>
          <p:nvPr/>
        </p:nvSpPr>
        <p:spPr>
          <a:xfrm>
            <a:off x="0" y="2740"/>
            <a:ext cx="939800" cy="1219349"/>
          </a:xfrm>
          <a:prstGeom prst="rect">
            <a:avLst/>
          </a:prstGeom>
          <a:solidFill>
            <a:srgbClr val="B0DBD7"/>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600" b="1" dirty="0">
              <a:highlight>
                <a:srgbClr val="BAD578"/>
              </a:highlight>
              <a:latin typeface="Arial" panose="020B0604020202020204" pitchFamily="34" charset="0"/>
              <a:cs typeface="Arial" panose="020B0604020202020204" pitchFamily="34" charset="0"/>
            </a:endParaRPr>
          </a:p>
        </p:txBody>
      </p:sp>
      <p:sp>
        <p:nvSpPr>
          <p:cNvPr id="26" name="ZoneTexte 1">
            <a:extLst>
              <a:ext uri="{FF2B5EF4-FFF2-40B4-BE49-F238E27FC236}">
                <a16:creationId xmlns:a16="http://schemas.microsoft.com/office/drawing/2014/main" id="{769FA345-C078-0B49-9CA0-629E2B273D6C}"/>
              </a:ext>
            </a:extLst>
          </p:cNvPr>
          <p:cNvSpPr txBox="1"/>
          <p:nvPr/>
        </p:nvSpPr>
        <p:spPr>
          <a:xfrm>
            <a:off x="296921" y="258818"/>
            <a:ext cx="81814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4000" b="1" dirty="0">
                <a:solidFill>
                  <a:schemeClr val="bg1"/>
                </a:solidFill>
                <a:latin typeface="Arial" panose="020B0604020202020204" pitchFamily="34" charset="0"/>
                <a:cs typeface="Arial" panose="020B0604020202020204" pitchFamily="34" charset="0"/>
              </a:rPr>
              <a:t>1</a:t>
            </a:r>
          </a:p>
        </p:txBody>
      </p:sp>
      <p:pic>
        <p:nvPicPr>
          <p:cNvPr id="2" name="Image 1">
            <a:extLst>
              <a:ext uri="{FF2B5EF4-FFF2-40B4-BE49-F238E27FC236}">
                <a16:creationId xmlns:a16="http://schemas.microsoft.com/office/drawing/2014/main" id="{B7556F28-9E4B-1B4C-B73D-6149104E618F}"/>
              </a:ext>
            </a:extLst>
          </p:cNvPr>
          <p:cNvPicPr>
            <a:picLocks noChangeAspect="1"/>
          </p:cNvPicPr>
          <p:nvPr/>
        </p:nvPicPr>
        <p:blipFill>
          <a:blip r:embed="rId2"/>
          <a:stretch>
            <a:fillRect/>
          </a:stretch>
        </p:blipFill>
        <p:spPr>
          <a:xfrm>
            <a:off x="10727597" y="5709366"/>
            <a:ext cx="1335910" cy="1148633"/>
          </a:xfrm>
          <a:prstGeom prst="rect">
            <a:avLst/>
          </a:prstGeom>
        </p:spPr>
      </p:pic>
      <p:sp>
        <p:nvSpPr>
          <p:cNvPr id="10" name="Text Placeholder 2">
            <a:extLst>
              <a:ext uri="{FF2B5EF4-FFF2-40B4-BE49-F238E27FC236}">
                <a16:creationId xmlns:a16="http://schemas.microsoft.com/office/drawing/2014/main" id="{8C749E04-0AFD-0249-812E-8D08C519F963}"/>
              </a:ext>
            </a:extLst>
          </p:cNvPr>
          <p:cNvSpPr>
            <a:spLocks noGrp="1"/>
          </p:cNvSpPr>
          <p:nvPr/>
        </p:nvSpPr>
        <p:spPr>
          <a:xfrm>
            <a:off x="888054" y="1011243"/>
            <a:ext cx="11097605" cy="114863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dirty="0">
                <a:solidFill>
                  <a:srgbClr val="006571"/>
                </a:solidFill>
                <a:latin typeface="Arial" panose="020B0604020202020204" pitchFamily="34" charset="0"/>
                <a:cs typeface="Arial" panose="020B0604020202020204" pitchFamily="34" charset="0"/>
              </a:rPr>
              <a:t>Tout au long de l’histoire, les zones humides ont été considérées comme des zones sans intérêt. Pour les valoriser, il conviendrait de :</a:t>
            </a:r>
            <a:endParaRPr lang="fr-FR" dirty="0">
              <a:latin typeface="Arial" panose="020B0604020202020204" pitchFamily="34" charset="0"/>
              <a:cs typeface="Arial" panose="020B0604020202020204" pitchFamily="34" charset="0"/>
            </a:endParaRPr>
          </a:p>
        </p:txBody>
      </p:sp>
      <p:sp>
        <p:nvSpPr>
          <p:cNvPr id="11" name="Content Placeholder 3">
            <a:extLst>
              <a:ext uri="{FF2B5EF4-FFF2-40B4-BE49-F238E27FC236}">
                <a16:creationId xmlns:a16="http://schemas.microsoft.com/office/drawing/2014/main" id="{6B5F0B1F-1084-2C49-9DA7-DA16787334D6}"/>
              </a:ext>
            </a:extLst>
          </p:cNvPr>
          <p:cNvSpPr>
            <a:spLocks noGrp="1"/>
          </p:cNvSpPr>
          <p:nvPr/>
        </p:nvSpPr>
        <p:spPr>
          <a:xfrm>
            <a:off x="888054" y="2286799"/>
            <a:ext cx="10802480" cy="384959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33655" indent="0">
              <a:lnSpc>
                <a:spcPct val="120000"/>
              </a:lnSpc>
              <a:spcBef>
                <a:spcPts val="0"/>
              </a:spcBef>
              <a:spcAft>
                <a:spcPts val="0"/>
              </a:spcAft>
              <a:buNone/>
            </a:pPr>
            <a:r>
              <a:rPr lang="fr-FR" sz="7600" b="1" dirty="0">
                <a:latin typeface="Arial" panose="020B0604020202020204" pitchFamily="34" charset="0"/>
                <a:cs typeface="Arial" panose="020B0604020202020204" pitchFamily="34" charset="0"/>
              </a:rPr>
              <a:t>Reconnaître la multitude des avantages et des solutions fondées sur la nature qu’elles offrent</a:t>
            </a:r>
          </a:p>
          <a:p>
            <a:pPr marL="0" indent="0">
              <a:lnSpc>
                <a:spcPct val="120000"/>
              </a:lnSpc>
              <a:spcBef>
                <a:spcPts val="0"/>
              </a:spcBef>
              <a:buNone/>
            </a:pPr>
            <a:r>
              <a:rPr lang="fr-FR" sz="6200" dirty="0">
                <a:latin typeface="Arial" panose="020B0604020202020204" pitchFamily="34" charset="0"/>
                <a:cs typeface="Arial" panose="020B0604020202020204" pitchFamily="34" charset="0"/>
              </a:rPr>
              <a:t>L'ensemble de la société a conscience de la large palette d’avantages économiques, socioculturels et environnementaux, ainsi que des biens et des services offerts par les zones humides.</a:t>
            </a:r>
          </a:p>
          <a:p>
            <a:pPr marL="0" indent="0">
              <a:lnSpc>
                <a:spcPct val="120000"/>
              </a:lnSpc>
              <a:spcBef>
                <a:spcPts val="0"/>
              </a:spcBef>
              <a:buNone/>
            </a:pPr>
            <a:endParaRPr lang="fr-FR" sz="7400" dirty="0">
              <a:latin typeface="Arial" panose="020B0604020202020204" pitchFamily="34" charset="0"/>
              <a:cs typeface="Arial" panose="020B0604020202020204" pitchFamily="34" charset="0"/>
            </a:endParaRPr>
          </a:p>
          <a:p>
            <a:pPr marL="0" indent="0">
              <a:lnSpc>
                <a:spcPct val="120000"/>
              </a:lnSpc>
              <a:spcBef>
                <a:spcPts val="0"/>
              </a:spcBef>
              <a:buNone/>
            </a:pPr>
            <a:r>
              <a:rPr lang="fr-FR" sz="7400" b="1" dirty="0">
                <a:latin typeface="Arial" panose="020B0604020202020204" pitchFamily="34" charset="0"/>
                <a:cs typeface="Arial" panose="020B0604020202020204" pitchFamily="34" charset="0"/>
              </a:rPr>
              <a:t>Saisir l’importance des zones humides en décrivant leur valeur sur le plan économique</a:t>
            </a:r>
          </a:p>
          <a:p>
            <a:pPr marL="0" indent="0">
              <a:lnSpc>
                <a:spcPct val="120000"/>
              </a:lnSpc>
              <a:spcBef>
                <a:spcPts val="0"/>
              </a:spcBef>
              <a:buNone/>
            </a:pPr>
            <a:r>
              <a:rPr lang="fr-FR" sz="6400" dirty="0">
                <a:latin typeface="Arial" panose="020B0604020202020204" pitchFamily="34" charset="0"/>
                <a:cs typeface="Arial" panose="020B0604020202020204" pitchFamily="34" charset="0"/>
              </a:rPr>
              <a:t>Décrire l’intérêt des zones humides sur le plan financier et économique aide à convaincre les décideurs confrontés à des arbitrages. Cette approche permet de produire des informations sur les biens et services qu’offrent les zones humides à partir desquelles mener des analyses et élaborer des politiques.</a:t>
            </a:r>
          </a:p>
          <a:p>
            <a:pPr marL="0" indent="0">
              <a:lnSpc>
                <a:spcPct val="120000"/>
              </a:lnSpc>
              <a:spcBef>
                <a:spcPts val="0"/>
              </a:spcBef>
              <a:buNone/>
            </a:pPr>
            <a:endParaRPr lang="fr-FR" sz="6400" b="1" dirty="0">
              <a:latin typeface="Arial" panose="020B0604020202020204" pitchFamily="34" charset="0"/>
              <a:cs typeface="Arial" panose="020B0604020202020204" pitchFamily="34" charset="0"/>
            </a:endParaRPr>
          </a:p>
          <a:p>
            <a:pPr marL="0" indent="0">
              <a:lnSpc>
                <a:spcPct val="120000"/>
              </a:lnSpc>
              <a:spcBef>
                <a:spcPts val="0"/>
              </a:spcBef>
              <a:buNone/>
            </a:pPr>
            <a:r>
              <a:rPr lang="fr-FR" sz="7600" b="1" dirty="0">
                <a:latin typeface="Arial" panose="020B0604020202020204" pitchFamily="34" charset="0"/>
                <a:cs typeface="Arial" panose="020B0604020202020204" pitchFamily="34" charset="0"/>
              </a:rPr>
              <a:t>Veiller à ce que les politiques et les décisions intègrent toute la valeur des zones humides </a:t>
            </a:r>
            <a:r>
              <a:rPr lang="fr-FR" sz="6400" dirty="0">
                <a:latin typeface="Arial" panose="020B0604020202020204" pitchFamily="34" charset="0"/>
                <a:cs typeface="Arial" panose="020B0604020202020204" pitchFamily="34" charset="0"/>
              </a:rPr>
              <a:t>Intégrer la conservation et l’utilisation rationnelle des zones humides dans les projets politiques et les</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mesures prévues au plan national, y compris la désignation de Zones humides d'importance internationale, </a:t>
            </a:r>
            <a:br>
              <a:rPr lang="fr-FR" sz="6400" dirty="0">
                <a:latin typeface="Arial" panose="020B0604020202020204" pitchFamily="34" charset="0"/>
                <a:cs typeface="Arial" panose="020B0604020202020204" pitchFamily="34" charset="0"/>
              </a:rPr>
            </a:br>
            <a:r>
              <a:rPr lang="fr-FR" sz="6400" dirty="0">
                <a:latin typeface="Arial" panose="020B0604020202020204" pitchFamily="34" charset="0"/>
                <a:cs typeface="Arial" panose="020B0604020202020204" pitchFamily="34" charset="0"/>
              </a:rPr>
              <a:t>des inventaires de zones humides, et des lois et politiques régissant les activités dans les zones humides.</a:t>
            </a:r>
            <a:endParaRPr lang="en-US" sz="3200" dirty="0">
              <a:latin typeface="Arial" panose="020B0604020202020204" pitchFamily="34" charset="0"/>
              <a:cs typeface="Arial" panose="020B0604020202020204" pitchFamily="34" charset="0"/>
            </a:endParaRPr>
          </a:p>
          <a:p>
            <a:pPr marL="0" indent="0">
              <a:lnSpc>
                <a:spcPct val="120000"/>
              </a:lnSpc>
              <a:spcBef>
                <a:spcPts val="0"/>
              </a:spcBef>
              <a:buNone/>
            </a:pPr>
            <a:endParaRPr lang="en-US" sz="3200" dirty="0">
              <a:latin typeface="Georgia" panose="02040502050405020303" pitchFamily="18" charset="0"/>
            </a:endParaRPr>
          </a:p>
          <a:p>
            <a:pPr marL="0" indent="0">
              <a:lnSpc>
                <a:spcPct val="120000"/>
              </a:lnSpc>
              <a:spcBef>
                <a:spcPts val="0"/>
              </a:spcBef>
              <a:buNone/>
            </a:pPr>
            <a:r>
              <a:rPr lang="en-US" sz="3200" dirty="0">
                <a:latin typeface="Georgia" panose="02040502050405020303" pitchFamily="18" charset="0"/>
              </a:rPr>
              <a:t>Sources  :</a:t>
            </a:r>
          </a:p>
          <a:p>
            <a:pPr marL="0" indent="0">
              <a:lnSpc>
                <a:spcPct val="120000"/>
              </a:lnSpc>
              <a:spcBef>
                <a:spcPts val="0"/>
              </a:spcBef>
              <a:buNone/>
            </a:pPr>
            <a:r>
              <a:rPr lang="en-US" sz="3200" dirty="0">
                <a:latin typeface="Georgia" panose="02040502050405020303" pitchFamily="18" charset="0"/>
                <a:hlinkClick r:id="rId3"/>
              </a:rPr>
              <a:t>TEEB Approach</a:t>
            </a:r>
            <a:r>
              <a:rPr lang="en-US" sz="3200" dirty="0">
                <a:latin typeface="Georgia" panose="02040502050405020303" pitchFamily="18" charset="0"/>
              </a:rPr>
              <a:t> –  </a:t>
            </a:r>
            <a:r>
              <a:rPr lang="en-US" sz="3200" dirty="0">
                <a:latin typeface="Georgia" panose="02040502050405020303" pitchFamily="18" charset="0"/>
                <a:hlinkClick r:id="rId4"/>
              </a:rPr>
              <a:t>Barbier, Acrerman and Knowler, in Economic Valuation of Wetlands: A Guide for Policy Makers and Planner </a:t>
            </a:r>
            <a:endParaRPr lang="en-GB" sz="3200" dirty="0">
              <a:latin typeface="Georgia" panose="02040502050405020303" pitchFamily="18" charset="0"/>
            </a:endParaRPr>
          </a:p>
        </p:txBody>
      </p:sp>
      <p:sp>
        <p:nvSpPr>
          <p:cNvPr id="12" name="Title 6">
            <a:extLst>
              <a:ext uri="{FF2B5EF4-FFF2-40B4-BE49-F238E27FC236}">
                <a16:creationId xmlns:a16="http://schemas.microsoft.com/office/drawing/2014/main" id="{F2F36D57-89DC-3E4C-8EA5-4667BF8CA838}"/>
              </a:ext>
            </a:extLst>
          </p:cNvPr>
          <p:cNvSpPr>
            <a:spLocks noGrp="1"/>
          </p:cNvSpPr>
          <p:nvPr/>
        </p:nvSpPr>
        <p:spPr>
          <a:xfrm>
            <a:off x="978635" y="14768"/>
            <a:ext cx="10916444" cy="1275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latin typeface="Arial" panose="020B0604020202020204" pitchFamily="34" charset="0"/>
                <a:cs typeface="Arial" panose="020B0604020202020204" pitchFamily="34" charset="0"/>
              </a:rPr>
              <a:t> </a:t>
            </a:r>
            <a:r>
              <a:rPr lang="fr-FR" sz="3600" b="1" dirty="0">
                <a:latin typeface="Arial" panose="020B0604020202020204" pitchFamily="34" charset="0"/>
                <a:cs typeface="Arial" panose="020B0604020202020204" pitchFamily="34" charset="0"/>
              </a:rPr>
              <a:t>Valoriser les zones humides</a:t>
            </a:r>
          </a:p>
        </p:txBody>
      </p:sp>
    </p:spTree>
    <p:extLst>
      <p:ext uri="{BB962C8B-B14F-4D97-AF65-F5344CB8AC3E}">
        <p14:creationId xmlns:p14="http://schemas.microsoft.com/office/powerpoint/2010/main" val="1185704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8499A3D4EBC46A54B223F15BF4755" ma:contentTypeVersion="14" ma:contentTypeDescription="Create a new document." ma:contentTypeScope="" ma:versionID="d3d5f6b086a7ab15a956499acfa0459b">
  <xsd:schema xmlns:xsd="http://www.w3.org/2001/XMLSchema" xmlns:xs="http://www.w3.org/2001/XMLSchema" xmlns:p="http://schemas.microsoft.com/office/2006/metadata/properties" xmlns:ns3="682f1ccd-e5c5-43c9-b9d9-dd72e0a643d0" xmlns:ns4="75035800-fbd9-4494-bf62-86cc10c5d50d" targetNamespace="http://schemas.microsoft.com/office/2006/metadata/properties" ma:root="true" ma:fieldsID="511bc48eb78312e8c3260c6625d820ce" ns3:_="" ns4:_="">
    <xsd:import namespace="682f1ccd-e5c5-43c9-b9d9-dd72e0a643d0"/>
    <xsd:import namespace="75035800-fbd9-4494-bf62-86cc10c5d50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f1ccd-e5c5-43c9-b9d9-dd72e0a64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35800-fbd9-4494-bf62-86cc10c5d50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12F664-61FA-4F5A-81D5-194DE546B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f1ccd-e5c5-43c9-b9d9-dd72e0a643d0"/>
    <ds:schemaRef ds:uri="75035800-fbd9-4494-bf62-86cc10c5d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14DEC0-F9D9-4A49-8D4C-D0B1FA58B8DC}">
  <ds:schemaRefs>
    <ds:schemaRef ds:uri="http://purl.org/dc/dcmitype/"/>
    <ds:schemaRef ds:uri="http://purl.org/dc/terms/"/>
    <ds:schemaRef ds:uri="682f1ccd-e5c5-43c9-b9d9-dd72e0a643d0"/>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75035800-fbd9-4494-bf62-86cc10c5d50d"/>
  </ds:schemaRefs>
</ds:datastoreItem>
</file>

<file path=customXml/itemProps3.xml><?xml version="1.0" encoding="utf-8"?>
<ds:datastoreItem xmlns:ds="http://schemas.openxmlformats.org/officeDocument/2006/customXml" ds:itemID="{015B054F-8548-473B-9AE2-82DB7B4EF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430</TotalTime>
  <Words>1827</Words>
  <Application>Microsoft Office PowerPoint</Application>
  <PresentationFormat>Widescreen</PresentationFormat>
  <Paragraphs>165</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DINPro-Regular</vt:lpstr>
      <vt:lpstr>Georgia</vt:lpstr>
      <vt:lpstr>Raleway</vt:lpstr>
      <vt:lpstr>Symbol</vt:lpstr>
      <vt:lpstr>Times New Roman</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Wetlands</dc:title>
  <dc:creator>Damien Gallay</dc:creator>
  <cp:lastModifiedBy>OSEKU-FRAINIER Sharon</cp:lastModifiedBy>
  <cp:revision>48</cp:revision>
  <cp:lastPrinted>2021-11-25T14:43:02Z</cp:lastPrinted>
  <dcterms:created xsi:type="dcterms:W3CDTF">2021-11-23T15:20:39Z</dcterms:created>
  <dcterms:modified xsi:type="dcterms:W3CDTF">2021-12-01T08:17:00Z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0x0101009528499A3D4EBC46A54B223F15BF4755</vt:lpwstr>
  </property>
</Properties>
</file>